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3"/>
  </p:notesMasterIdLst>
  <p:sldIdLst>
    <p:sldId id="256" r:id="rId5"/>
    <p:sldId id="259" r:id="rId6"/>
    <p:sldId id="257" r:id="rId7"/>
    <p:sldId id="258" r:id="rId8"/>
    <p:sldId id="261" r:id="rId9"/>
    <p:sldId id="262" r:id="rId10"/>
    <p:sldId id="260" r:id="rId11"/>
    <p:sldId id="265" r:id="rId12"/>
    <p:sldId id="267" r:id="rId13"/>
    <p:sldId id="264" r:id="rId14"/>
    <p:sldId id="269" r:id="rId15"/>
    <p:sldId id="273" r:id="rId16"/>
    <p:sldId id="271" r:id="rId17"/>
    <p:sldId id="274" r:id="rId18"/>
    <p:sldId id="299" r:id="rId19"/>
    <p:sldId id="300" r:id="rId20"/>
    <p:sldId id="276" r:id="rId21"/>
    <p:sldId id="286" r:id="rId22"/>
    <p:sldId id="287" r:id="rId23"/>
    <p:sldId id="294" r:id="rId24"/>
    <p:sldId id="281" r:id="rId25"/>
    <p:sldId id="282" r:id="rId26"/>
    <p:sldId id="279" r:id="rId27"/>
    <p:sldId id="295" r:id="rId28"/>
    <p:sldId id="291" r:id="rId29"/>
    <p:sldId id="289" r:id="rId30"/>
    <p:sldId id="293" r:id="rId31"/>
    <p:sldId id="296" r:id="rId32"/>
    <p:sldId id="288" r:id="rId33"/>
    <p:sldId id="292" r:id="rId34"/>
    <p:sldId id="290" r:id="rId35"/>
    <p:sldId id="297" r:id="rId36"/>
    <p:sldId id="298" r:id="rId37"/>
    <p:sldId id="301" r:id="rId38"/>
    <p:sldId id="302" r:id="rId39"/>
    <p:sldId id="303" r:id="rId40"/>
    <p:sldId id="272" r:id="rId41"/>
    <p:sldId id="304" r:id="rId4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889FB8-CBC2-4997-8484-51544582F2F9}" v="33" dt="2024-02-01T09:57:12.933"/>
    <p1510:client id="{479EED13-4BBD-4017-92C6-FC923954AC91}" v="3" dt="2024-02-04T14:43:35.6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62A6-0E70-4F9E-9E4F-88AF9C762237}" type="datetimeFigureOut">
              <a:rPr lang="it-IT" smtClean="0"/>
              <a:t>04/02/2024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3A9FA-5815-4773-B626-1FD1BEF4FD6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128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3A9FA-5815-4773-B626-1FD1BEF4FD6E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1035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3A9FA-5815-4773-B626-1FD1BEF4FD6E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8557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62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91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2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803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8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6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20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8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27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39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6147850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dpi.com/2073-431X/10/12/158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ieeexplore.ieee.org/document/957388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tp=&amp;arnumber=9807511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c.europa.eu/eurostat/web/products-eurostat-news/w/ddn-20230620-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pmc/articles/PMC6632021/" TargetMode="External"/><Relationship Id="rId3" Type="http://schemas.openxmlformats.org/officeDocument/2006/relationships/hyperlink" Target="https://www.mdpi.com/1424-8220/21/18/6017" TargetMode="External"/><Relationship Id="rId7" Type="http://schemas.openxmlformats.org/officeDocument/2006/relationships/hyperlink" Target="https://journals.sagepub.com/doi/10.1177/19322968221116393" TargetMode="External"/><Relationship Id="rId2" Type="http://schemas.openxmlformats.org/officeDocument/2006/relationships/hyperlink" Target="https://pubmed.ncbi.nlm.nih.gov/25769176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eeexplore.ieee.org/document/9761215" TargetMode="External"/><Relationship Id="rId5" Type="http://schemas.openxmlformats.org/officeDocument/2006/relationships/hyperlink" Target="https://www.ncbi.nlm.nih.gov/pmc/articles/PMC9371833/" TargetMode="External"/><Relationship Id="rId4" Type="http://schemas.openxmlformats.org/officeDocument/2006/relationships/hyperlink" Target="https://www.ncbi.nlm.nih.gov/pmc/articles/PMC10057625/" TargetMode="External"/><Relationship Id="rId9" Type="http://schemas.openxmlformats.org/officeDocument/2006/relationships/hyperlink" Target="https://www.seizsafe.com/en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work.com/hire/embedded-systems-engineers/cost/" TargetMode="External"/><Relationship Id="rId2" Type="http://schemas.openxmlformats.org/officeDocument/2006/relationships/hyperlink" Target="https://www.unipi.it/index.php/phoca-prova/category/84-docenti-tabelle-retributive?download=6462:2022-costo-annuo-lordo-personale-dei-professori-e-ricercatori-universitari-secondo-il-nuovo-regime-art-3-comma-2-e-6-del-d-p-r-15-12-2011-n-232-adeguamento-stipendiale-aumento-0-45-dpcm-25-luglio-20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ecomeopedia.com/medical-researcher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oyota.it/mondo-toyota/sicurezza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abstract/document/9615374?casa_token=M6LXft8mKGAAAAAA:6q_D-AZFErSj8-zDADY9Jr3E5jsF9uk2_-fL5LMsdKS0VvmRgMZl1-khlwde__6VOq2k_gxUew" TargetMode="External"/><Relationship Id="rId7" Type="http://schemas.openxmlformats.org/officeDocument/2006/relationships/image" Target="../media/image17.jpeg"/><Relationship Id="rId2" Type="http://schemas.openxmlformats.org/officeDocument/2006/relationships/hyperlink" Target="https://www.mdpi.com/1424-8220/21/16/528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hyperlink" Target="https://www.iiis.org/DOI2023/SA300MJ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t&amp;rct=j&amp;q=&amp;esrc=s&amp;source=web&amp;cd=&amp;ved=2ahUKEwjT8sfNxeuCAxUdSfEDHcBeD2AQFnoECBkQAQ&amp;url=https%3A%2F%2Fcasr.adelaide.edu.au%2Fcasrpubfile%2F1151%2FCASRmedicalconditionscrashcausation-1253.pdf&amp;usg=AOvVaw1w0m53NVsb3qGhGR1NHdpB&amp;opi=89978449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5" y="5395131"/>
            <a:ext cx="7342222" cy="788894"/>
          </a:xfrm>
        </p:spPr>
        <p:txBody>
          <a:bodyPr>
            <a:normAutofit/>
          </a:bodyPr>
          <a:lstStyle/>
          <a:p>
            <a:r>
              <a:rPr lang="de-DE" sz="5400" err="1"/>
              <a:t>Safety</a:t>
            </a:r>
            <a:r>
              <a:rPr lang="de-DE" sz="5400"/>
              <a:t> </a:t>
            </a:r>
            <a:r>
              <a:rPr lang="de-DE" sz="5400" err="1"/>
              <a:t>Driving</a:t>
            </a:r>
            <a:r>
              <a:rPr lang="de-DE" sz="5400"/>
              <a:t> Recognition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/>
              <a:t>Federico </a:t>
            </a:r>
            <a:r>
              <a:rPr lang="de-DE" sz="2000" err="1"/>
              <a:t>Cavedoni</a:t>
            </a:r>
          </a:p>
          <a:p>
            <a:r>
              <a:rPr lang="de-DE" sz="200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 dirty="0">
                <a:ea typeface="Calibri Light"/>
                <a:cs typeface="Calibri Light"/>
              </a:rPr>
              <a:t>Technologies </a:t>
            </a:r>
            <a:r>
              <a:rPr lang="de-DE" dirty="0" err="1">
                <a:ea typeface="Calibri Light"/>
                <a:cs typeface="Calibri Light"/>
              </a:rPr>
              <a:t>analysis</a:t>
            </a:r>
            <a:endParaRPr lang="de-DE" dirty="0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5DF935E6-322C-1C7C-C7E8-393955EC9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719904"/>
              </p:ext>
            </p:extLst>
          </p:nvPr>
        </p:nvGraphicFramePr>
        <p:xfrm>
          <a:off x="923158" y="1818966"/>
          <a:ext cx="10629746" cy="47034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1230">
                  <a:extLst>
                    <a:ext uri="{9D8B030D-6E8A-4147-A177-3AD203B41FA5}">
                      <a16:colId xmlns:a16="http://schemas.microsoft.com/office/drawing/2014/main" val="1304907494"/>
                    </a:ext>
                  </a:extLst>
                </a:gridCol>
                <a:gridCol w="1541812">
                  <a:extLst>
                    <a:ext uri="{9D8B030D-6E8A-4147-A177-3AD203B41FA5}">
                      <a16:colId xmlns:a16="http://schemas.microsoft.com/office/drawing/2014/main" val="588742111"/>
                    </a:ext>
                  </a:extLst>
                </a:gridCol>
                <a:gridCol w="1507190">
                  <a:extLst>
                    <a:ext uri="{9D8B030D-6E8A-4147-A177-3AD203B41FA5}">
                      <a16:colId xmlns:a16="http://schemas.microsoft.com/office/drawing/2014/main" val="2149259365"/>
                    </a:ext>
                  </a:extLst>
                </a:gridCol>
                <a:gridCol w="1962612">
                  <a:extLst>
                    <a:ext uri="{9D8B030D-6E8A-4147-A177-3AD203B41FA5}">
                      <a16:colId xmlns:a16="http://schemas.microsoft.com/office/drawing/2014/main" val="1797573679"/>
                    </a:ext>
                  </a:extLst>
                </a:gridCol>
                <a:gridCol w="1605357">
                  <a:extLst>
                    <a:ext uri="{9D8B030D-6E8A-4147-A177-3AD203B41FA5}">
                      <a16:colId xmlns:a16="http://schemas.microsoft.com/office/drawing/2014/main" val="686043797"/>
                    </a:ext>
                  </a:extLst>
                </a:gridCol>
                <a:gridCol w="1500432">
                  <a:extLst>
                    <a:ext uri="{9D8B030D-6E8A-4147-A177-3AD203B41FA5}">
                      <a16:colId xmlns:a16="http://schemas.microsoft.com/office/drawing/2014/main" val="3143615566"/>
                    </a:ext>
                  </a:extLst>
                </a:gridCol>
                <a:gridCol w="1091113">
                  <a:extLst>
                    <a:ext uri="{9D8B030D-6E8A-4147-A177-3AD203B41FA5}">
                      <a16:colId xmlns:a16="http://schemas.microsoft.com/office/drawing/2014/main" val="1543867987"/>
                    </a:ext>
                  </a:extLst>
                </a:gridCol>
              </a:tblGrid>
              <a:tr h="1011737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Syncope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Seizure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Hypoglicaemia</a:t>
                      </a:r>
                      <a:endParaRPr lang="it-IT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/>
                        <a:t>Drowsiness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/>
                        <a:t>Hearth Attack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/>
                        <a:t>Stroke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9559019"/>
                  </a:ext>
                </a:extLst>
              </a:tr>
              <a:tr h="976607">
                <a:tc>
                  <a:txBody>
                    <a:bodyPr/>
                    <a:lstStyle/>
                    <a:p>
                      <a:pPr lvl="1" algn="l"/>
                      <a:r>
                        <a:rPr lang="it-IT" sz="2000" b="1" dirty="0"/>
                        <a:t>PPG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9187384"/>
                  </a:ext>
                </a:extLst>
              </a:tr>
              <a:tr h="916734">
                <a:tc>
                  <a:txBody>
                    <a:bodyPr/>
                    <a:lstStyle/>
                    <a:p>
                      <a:pPr algn="ctr"/>
                      <a:r>
                        <a:rPr lang="it-IT" sz="1800" b="1" dirty="0"/>
                        <a:t>ECG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0581141"/>
                  </a:ext>
                </a:extLst>
              </a:tr>
              <a:tr h="881607">
                <a:tc>
                  <a:txBody>
                    <a:bodyPr/>
                    <a:lstStyle/>
                    <a:p>
                      <a:pPr algn="ctr"/>
                      <a:r>
                        <a:rPr lang="it-IT" sz="2000" b="1"/>
                        <a:t>IR CAMERA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9028886"/>
                  </a:ext>
                </a:extLst>
              </a:tr>
              <a:tr h="916734">
                <a:tc>
                  <a:txBody>
                    <a:bodyPr/>
                    <a:lstStyle/>
                    <a:p>
                      <a:pPr algn="ctr"/>
                      <a:r>
                        <a:rPr lang="it-IT" sz="2000" b="1"/>
                        <a:t>RADAR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9331019"/>
                  </a:ext>
                </a:extLst>
              </a:tr>
            </a:tbl>
          </a:graphicData>
        </a:graphic>
      </p:graphicFrame>
      <p:pic>
        <p:nvPicPr>
          <p:cNvPr id="4" name="Immagine 3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BE1A2774-8094-7EB7-0785-E237F36D54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834" y="3032441"/>
            <a:ext cx="572282" cy="572282"/>
          </a:xfrm>
          <a:prstGeom prst="rect">
            <a:avLst/>
          </a:prstGeom>
        </p:spPr>
      </p:pic>
      <p:pic>
        <p:nvPicPr>
          <p:cNvPr id="5" name="Immagine 4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6F045DC1-893F-EB5B-624B-0EBE3ECA64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834" y="4042840"/>
            <a:ext cx="572282" cy="572282"/>
          </a:xfrm>
          <a:prstGeom prst="rect">
            <a:avLst/>
          </a:prstGeom>
        </p:spPr>
      </p:pic>
      <p:pic>
        <p:nvPicPr>
          <p:cNvPr id="6" name="Immagine 5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6CC0C21B-EE88-F0E6-3258-39E3266B47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59" y="3051661"/>
            <a:ext cx="572282" cy="572282"/>
          </a:xfrm>
          <a:prstGeom prst="rect">
            <a:avLst/>
          </a:prstGeom>
        </p:spPr>
      </p:pic>
      <p:pic>
        <p:nvPicPr>
          <p:cNvPr id="7" name="Immagine 6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A78757B5-FE5D-5941-A9DB-2609D0252D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59" y="3986072"/>
            <a:ext cx="572282" cy="572282"/>
          </a:xfrm>
          <a:prstGeom prst="rect">
            <a:avLst/>
          </a:prstGeom>
        </p:spPr>
      </p:pic>
      <p:pic>
        <p:nvPicPr>
          <p:cNvPr id="8" name="Immagine 7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49931840-8169-B5D1-A4D2-FABFD4FAA9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26" y="3018449"/>
            <a:ext cx="572282" cy="572282"/>
          </a:xfrm>
          <a:prstGeom prst="rect">
            <a:avLst/>
          </a:prstGeom>
        </p:spPr>
      </p:pic>
      <p:pic>
        <p:nvPicPr>
          <p:cNvPr id="9" name="Immagine 8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ACC05C9B-70EE-1F73-B600-A7B88F4D3C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741" y="3018449"/>
            <a:ext cx="572282" cy="572282"/>
          </a:xfrm>
          <a:prstGeom prst="rect">
            <a:avLst/>
          </a:prstGeom>
        </p:spPr>
      </p:pic>
      <p:pic>
        <p:nvPicPr>
          <p:cNvPr id="10" name="Immagine 9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6F03B5D2-9394-3BFB-39EA-CF122CFE43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575" y="3006159"/>
            <a:ext cx="572282" cy="572282"/>
          </a:xfrm>
          <a:prstGeom prst="rect">
            <a:avLst/>
          </a:prstGeom>
        </p:spPr>
      </p:pic>
      <p:pic>
        <p:nvPicPr>
          <p:cNvPr id="11" name="Immagine 10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359E3BED-ADF4-5844-91A2-84528E091F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575" y="4010885"/>
            <a:ext cx="572282" cy="572282"/>
          </a:xfrm>
          <a:prstGeom prst="rect">
            <a:avLst/>
          </a:prstGeom>
        </p:spPr>
      </p:pic>
      <p:pic>
        <p:nvPicPr>
          <p:cNvPr id="14" name="Immagine 13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0C43F529-B87E-ED1B-9839-39D551FFCD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26" y="3986072"/>
            <a:ext cx="572282" cy="572282"/>
          </a:xfrm>
          <a:prstGeom prst="rect">
            <a:avLst/>
          </a:prstGeom>
        </p:spPr>
      </p:pic>
      <p:pic>
        <p:nvPicPr>
          <p:cNvPr id="15" name="Immagine 14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CC20BE36-429C-C87B-D5E2-8617956888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741" y="4042840"/>
            <a:ext cx="572282" cy="572282"/>
          </a:xfrm>
          <a:prstGeom prst="rect">
            <a:avLst/>
          </a:prstGeom>
        </p:spPr>
      </p:pic>
      <p:pic>
        <p:nvPicPr>
          <p:cNvPr id="16" name="Immagine 15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877299C7-F0B3-F36F-8E1D-B424081627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834" y="4901263"/>
            <a:ext cx="572282" cy="572282"/>
          </a:xfrm>
          <a:prstGeom prst="rect">
            <a:avLst/>
          </a:prstGeom>
        </p:spPr>
      </p:pic>
      <p:pic>
        <p:nvPicPr>
          <p:cNvPr id="17" name="Immagine 16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236E4CE1-AE1B-B93D-A70A-4174698999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368" y="4901263"/>
            <a:ext cx="572282" cy="572282"/>
          </a:xfrm>
          <a:prstGeom prst="rect">
            <a:avLst/>
          </a:prstGeom>
        </p:spPr>
      </p:pic>
      <p:pic>
        <p:nvPicPr>
          <p:cNvPr id="18" name="Immagine 17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BBC43358-1C8F-2348-876E-17C90B83E7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59" y="4897142"/>
            <a:ext cx="561424" cy="561424"/>
          </a:xfrm>
          <a:prstGeom prst="rect">
            <a:avLst/>
          </a:prstGeom>
        </p:spPr>
      </p:pic>
      <p:pic>
        <p:nvPicPr>
          <p:cNvPr id="19" name="Immagine 18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0E8F6029-74C6-DDCC-66CE-8682DB3B80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575" y="4906692"/>
            <a:ext cx="561424" cy="561424"/>
          </a:xfrm>
          <a:prstGeom prst="rect">
            <a:avLst/>
          </a:prstGeom>
        </p:spPr>
      </p:pic>
      <p:pic>
        <p:nvPicPr>
          <p:cNvPr id="20" name="Immagine 19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995851BE-044A-65A3-5F73-DA6F1A4D84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581" y="5768077"/>
            <a:ext cx="561424" cy="561424"/>
          </a:xfrm>
          <a:prstGeom prst="rect">
            <a:avLst/>
          </a:prstGeom>
        </p:spPr>
      </p:pic>
      <p:pic>
        <p:nvPicPr>
          <p:cNvPr id="21" name="Immagine 20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736126BA-6B15-F48C-9AC3-5F96E5FC3A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030" y="4906692"/>
            <a:ext cx="561424" cy="561424"/>
          </a:xfrm>
          <a:prstGeom prst="rect">
            <a:avLst/>
          </a:prstGeom>
        </p:spPr>
      </p:pic>
      <p:pic>
        <p:nvPicPr>
          <p:cNvPr id="22" name="Immagine 21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BB4E65BF-AFD2-7C78-4118-C0A9D04043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226" y="5768077"/>
            <a:ext cx="561424" cy="561424"/>
          </a:xfrm>
          <a:prstGeom prst="rect">
            <a:avLst/>
          </a:prstGeom>
        </p:spPr>
      </p:pic>
      <p:pic>
        <p:nvPicPr>
          <p:cNvPr id="23" name="Immagine 22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6B2A1E8C-8477-BBD1-CAFC-6ABA43A121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203" y="4890864"/>
            <a:ext cx="561424" cy="561424"/>
          </a:xfrm>
          <a:prstGeom prst="rect">
            <a:avLst/>
          </a:prstGeom>
        </p:spPr>
      </p:pic>
      <p:pic>
        <p:nvPicPr>
          <p:cNvPr id="24" name="Immagine 23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2E046FD7-5B1E-D358-3BCF-CE31C7355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433" y="5768077"/>
            <a:ext cx="561424" cy="561424"/>
          </a:xfrm>
          <a:prstGeom prst="rect">
            <a:avLst/>
          </a:prstGeom>
        </p:spPr>
      </p:pic>
      <p:pic>
        <p:nvPicPr>
          <p:cNvPr id="25" name="Immagine 24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48CC93AE-628B-4063-0F93-8DE5EC4A66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17" y="5768077"/>
            <a:ext cx="561424" cy="561424"/>
          </a:xfrm>
          <a:prstGeom prst="rect">
            <a:avLst/>
          </a:prstGeom>
        </p:spPr>
      </p:pic>
      <p:pic>
        <p:nvPicPr>
          <p:cNvPr id="26" name="Immagine 25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6E5453C3-3ED2-2040-2065-73CDF3A792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911" y="5768077"/>
            <a:ext cx="561424" cy="561424"/>
          </a:xfrm>
          <a:prstGeom prst="rect">
            <a:avLst/>
          </a:prstGeom>
        </p:spPr>
      </p:pic>
      <p:pic>
        <p:nvPicPr>
          <p:cNvPr id="27" name="Immagine 26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8C656EDE-DAAF-967A-D3D2-CD272C382E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248" y="5780987"/>
            <a:ext cx="561424" cy="561424"/>
          </a:xfrm>
          <a:prstGeom prst="rect">
            <a:avLst/>
          </a:prstGeom>
        </p:spPr>
      </p:pic>
      <p:pic>
        <p:nvPicPr>
          <p:cNvPr id="28" name="Immagine 27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431FD94F-1C06-AF53-76E2-650E986B8A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692" y="2981155"/>
            <a:ext cx="572282" cy="572282"/>
          </a:xfrm>
          <a:prstGeom prst="rect">
            <a:avLst/>
          </a:prstGeom>
        </p:spPr>
      </p:pic>
      <p:pic>
        <p:nvPicPr>
          <p:cNvPr id="29" name="Immagine 28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A0A41623-8C0E-1777-F612-19A0FBFF21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692" y="3966852"/>
            <a:ext cx="572282" cy="57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78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USER SPECIFICATIONS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C50CD24-2EDA-BBB6-6221-D94C1DF17608}"/>
              </a:ext>
            </a:extLst>
          </p:cNvPr>
          <p:cNvSpPr txBox="1"/>
          <p:nvPr/>
        </p:nvSpPr>
        <p:spPr>
          <a:xfrm>
            <a:off x="814577" y="2582481"/>
            <a:ext cx="112004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 (Corpo)"/>
              </a:rPr>
              <a:t>The system must be </a:t>
            </a:r>
            <a:r>
              <a:rPr lang="it-IT" sz="3200" dirty="0" err="1">
                <a:latin typeface="Tw Cen MT (Corpo)"/>
              </a:rPr>
              <a:t>not</a:t>
            </a:r>
            <a:r>
              <a:rPr lang="it-IT" sz="3200" dirty="0">
                <a:latin typeface="Tw Cen MT (Corpo)"/>
              </a:rPr>
              <a:t> invasive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 (Corpo)"/>
              </a:rPr>
              <a:t>The system must be user-</a:t>
            </a:r>
            <a:r>
              <a:rPr lang="it-IT" sz="3200" dirty="0" err="1">
                <a:latin typeface="Tw Cen MT (Corpo)"/>
              </a:rPr>
              <a:t>adaptable</a:t>
            </a:r>
            <a:endParaRPr lang="it-IT" sz="3200" dirty="0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 (Corpo)"/>
              </a:rPr>
              <a:t>The system </a:t>
            </a:r>
            <a:r>
              <a:rPr lang="it-IT" sz="3200" dirty="0" err="1">
                <a:latin typeface="Tw Cen MT (Corpo)"/>
              </a:rPr>
              <a:t>periodically</a:t>
            </a:r>
            <a:r>
              <a:rPr lang="it-IT" sz="3200" dirty="0">
                <a:latin typeface="Tw Cen MT (Corpo)"/>
              </a:rPr>
              <a:t> </a:t>
            </a:r>
            <a:r>
              <a:rPr lang="it-IT" sz="3200" dirty="0" err="1">
                <a:latin typeface="Tw Cen MT (Corpo)"/>
              </a:rPr>
              <a:t>get</a:t>
            </a:r>
            <a:r>
              <a:rPr lang="it-IT" sz="3200" dirty="0">
                <a:latin typeface="Tw Cen MT (Corpo)"/>
              </a:rPr>
              <a:t> data from </a:t>
            </a:r>
            <a:r>
              <a:rPr lang="it-IT" sz="3200" dirty="0" err="1">
                <a:latin typeface="Tw Cen MT (Corpo)"/>
              </a:rPr>
              <a:t>sensors</a:t>
            </a:r>
            <a:endParaRPr lang="it-IT" sz="3200" dirty="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 (Corpo)"/>
              </a:rPr>
              <a:t>The system </a:t>
            </a:r>
            <a:r>
              <a:rPr lang="it-IT" sz="3200" dirty="0" err="1">
                <a:latin typeface="Tw Cen MT (Corpo)"/>
              </a:rPr>
              <a:t>classifies</a:t>
            </a:r>
            <a:r>
              <a:rPr lang="it-IT" sz="3200" dirty="0">
                <a:latin typeface="Tw Cen MT (Corpo)"/>
              </a:rPr>
              <a:t> the </a:t>
            </a:r>
            <a:r>
              <a:rPr lang="it-IT" sz="3200" dirty="0" err="1">
                <a:latin typeface="Tw Cen MT (Corpo)"/>
              </a:rPr>
              <a:t>obtained</a:t>
            </a:r>
            <a:r>
              <a:rPr lang="it-IT" sz="3200" dirty="0">
                <a:latin typeface="Tw Cen MT (Corpo)"/>
              </a:rPr>
              <a:t>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 (Corpo)"/>
              </a:rPr>
              <a:t>The system takes </a:t>
            </a:r>
            <a:r>
              <a:rPr lang="it-IT" sz="3200" dirty="0" err="1">
                <a:latin typeface="Tw Cen MT (Corpo)"/>
              </a:rPr>
              <a:t>decisions</a:t>
            </a:r>
            <a:r>
              <a:rPr lang="it-IT" sz="3200" dirty="0">
                <a:latin typeface="Tw Cen MT (Corpo)"/>
              </a:rPr>
              <a:t> </a:t>
            </a:r>
            <a:r>
              <a:rPr lang="it-IT" sz="3200" dirty="0" err="1">
                <a:latin typeface="Tw Cen MT (Corpo)"/>
              </a:rPr>
              <a:t>based</a:t>
            </a:r>
            <a:r>
              <a:rPr lang="it-IT" sz="3200" dirty="0">
                <a:latin typeface="Tw Cen MT (Corpo)"/>
              </a:rPr>
              <a:t> on </a:t>
            </a:r>
            <a:r>
              <a:rPr lang="it-IT" sz="3200" dirty="0" err="1">
                <a:latin typeface="Tw Cen MT (Corpo)"/>
              </a:rPr>
              <a:t>classified</a:t>
            </a:r>
            <a:r>
              <a:rPr lang="it-IT" sz="3200" dirty="0">
                <a:latin typeface="Tw Cen MT (Corpo)"/>
              </a:rPr>
              <a:t> data</a:t>
            </a:r>
          </a:p>
        </p:txBody>
      </p:sp>
      <p:pic>
        <p:nvPicPr>
          <p:cNvPr id="7" name="Immagine 6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956A1CB9-F7CC-5980-92E5-6C470CC69E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990" y="608710"/>
            <a:ext cx="1327049" cy="132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PRODUCT SPECIFICATIONS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7" name="Immagine 6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956A1CB9-F7CC-5980-92E5-6C470CC69E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990" y="608710"/>
            <a:ext cx="1327049" cy="132704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642A1BB-2212-4B85-2CFC-EBE5505DF66E}"/>
              </a:ext>
            </a:extLst>
          </p:cNvPr>
          <p:cNvSpPr txBox="1"/>
          <p:nvPr/>
        </p:nvSpPr>
        <p:spPr>
          <a:xfrm>
            <a:off x="914540" y="2236146"/>
            <a:ext cx="9919998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>
                <a:latin typeface="Tw Cen MT (Corpo)"/>
              </a:rPr>
              <a:t>The sampling </a:t>
            </a:r>
            <a:r>
              <a:rPr lang="it-IT" sz="3200" err="1">
                <a:latin typeface="Tw Cen MT (Corpo)"/>
              </a:rPr>
              <a:t>process</a:t>
            </a:r>
            <a:r>
              <a:rPr lang="it-IT" sz="3200">
                <a:latin typeface="Tw Cen MT (Corpo)"/>
              </a:rPr>
              <a:t> must </a:t>
            </a:r>
            <a:r>
              <a:rPr lang="it-IT" sz="3200" err="1">
                <a:latin typeface="Tw Cen MT (Corpo)"/>
              </a:rPr>
              <a:t>not</a:t>
            </a:r>
            <a:r>
              <a:rPr lang="it-IT" sz="3200">
                <a:latin typeface="Tw Cen MT (Corpo)"/>
              </a:rPr>
              <a:t> </a:t>
            </a:r>
            <a:r>
              <a:rPr lang="it-IT" sz="3200" err="1">
                <a:latin typeface="Tw Cen MT (Corpo)"/>
              </a:rPr>
              <a:t>distract</a:t>
            </a:r>
            <a:r>
              <a:rPr lang="it-IT" sz="3200">
                <a:latin typeface="Tw Cen MT (Corpo)"/>
              </a:rPr>
              <a:t> the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3200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>
                <a:latin typeface="Tw Cen MT (Corpo)"/>
              </a:rPr>
              <a:t>The PPG </a:t>
            </a:r>
            <a:r>
              <a:rPr lang="it-IT" sz="3200" err="1">
                <a:latin typeface="Tw Cen MT (Corpo)"/>
              </a:rPr>
              <a:t>parameters</a:t>
            </a:r>
            <a:r>
              <a:rPr lang="it-IT" sz="3200">
                <a:latin typeface="Tw Cen MT (Corpo)"/>
              </a:rPr>
              <a:t> must be </a:t>
            </a:r>
            <a:r>
              <a:rPr lang="it-IT" sz="3200" err="1">
                <a:latin typeface="Tw Cen MT (Corpo)"/>
              </a:rPr>
              <a:t>specific</a:t>
            </a:r>
            <a:r>
              <a:rPr lang="it-IT" sz="3200">
                <a:latin typeface="Tw Cen MT (Corpo)"/>
              </a:rPr>
              <a:t> for </a:t>
            </a:r>
            <a:r>
              <a:rPr lang="it-IT" sz="3200" err="1">
                <a:latin typeface="Tw Cen MT (Corpo)"/>
              </a:rPr>
              <a:t>each</a:t>
            </a:r>
            <a:r>
              <a:rPr lang="it-IT" sz="3200">
                <a:latin typeface="Tw Cen MT (Corpo)"/>
              </a:rPr>
              <a:t> user</a:t>
            </a:r>
            <a:br>
              <a:rPr lang="it-IT" sz="3200">
                <a:latin typeface="Tw Cen MT (Corpo)"/>
              </a:rPr>
            </a:br>
            <a:r>
              <a:rPr lang="it-IT" sz="1400">
                <a:latin typeface="Tw Cen MT (Corpo)"/>
                <a:hlinkClick r:id="rId3"/>
              </a:rPr>
              <a:t>https://www.ncbi.nlm.nih.gov/pmc/articles/PMC6147850/</a:t>
            </a:r>
            <a:endParaRPr lang="it-IT" sz="1400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3200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>
                <a:latin typeface="Tw Cen MT (Corpo)"/>
              </a:rPr>
              <a:t>The </a:t>
            </a:r>
            <a:r>
              <a:rPr lang="it-IT" sz="3200" err="1">
                <a:latin typeface="Tw Cen MT (Corpo)"/>
              </a:rPr>
              <a:t>classification</a:t>
            </a:r>
            <a:r>
              <a:rPr lang="it-IT" sz="3200">
                <a:latin typeface="Tw Cen MT (Corpo)"/>
              </a:rPr>
              <a:t> must </a:t>
            </a:r>
            <a:r>
              <a:rPr lang="it-IT" sz="3200" err="1">
                <a:latin typeface="Tw Cen MT (Corpo)"/>
              </a:rPr>
              <a:t>have</a:t>
            </a:r>
            <a:r>
              <a:rPr lang="it-IT" sz="3200">
                <a:latin typeface="Tw Cen MT (Corpo)"/>
              </a:rPr>
              <a:t> an high </a:t>
            </a:r>
            <a:r>
              <a:rPr lang="it-IT" sz="3200" err="1">
                <a:latin typeface="Tw Cen MT (Corpo)"/>
              </a:rPr>
              <a:t>precison</a:t>
            </a:r>
            <a:r>
              <a:rPr lang="it-IT" sz="3200">
                <a:latin typeface="Tw Cen MT (Corpo)"/>
              </a:rPr>
              <a:t> (80%)</a:t>
            </a:r>
            <a:br>
              <a:rPr lang="it-IT" sz="3200">
                <a:latin typeface="Tw Cen MT (Corpo)"/>
              </a:rPr>
            </a:br>
            <a:r>
              <a:rPr lang="it-IT" sz="1400">
                <a:latin typeface="Tw Cen MT (Corpo)"/>
                <a:hlinkClick r:id="rId4"/>
              </a:rPr>
              <a:t>https://www.mdpi.com/2073-431X/10/12/158</a:t>
            </a:r>
            <a:endParaRPr lang="it-IT" sz="1400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>
              <a:latin typeface="Tw Cen MT (Corpo)"/>
            </a:endParaRPr>
          </a:p>
        </p:txBody>
      </p:sp>
    </p:spTree>
    <p:extLst>
      <p:ext uri="{BB962C8B-B14F-4D97-AF65-F5344CB8AC3E}">
        <p14:creationId xmlns:p14="http://schemas.microsoft.com/office/powerpoint/2010/main" val="4240959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ENABLING TECHNOLOGIES (1/2)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B6EFD16-57A7-B499-D86B-B5325A509D35}"/>
              </a:ext>
            </a:extLst>
          </p:cNvPr>
          <p:cNvSpPr txBox="1"/>
          <p:nvPr/>
        </p:nvSpPr>
        <p:spPr>
          <a:xfrm>
            <a:off x="621004" y="2585553"/>
            <a:ext cx="12282299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err="1">
                <a:latin typeface="Tw Cen MT (Corpo)"/>
              </a:rPr>
              <a:t>Periodic</a:t>
            </a:r>
            <a:r>
              <a:rPr lang="it-IT" sz="2800">
                <a:latin typeface="Tw Cen MT (Corpo)"/>
              </a:rPr>
              <a:t> data </a:t>
            </a:r>
            <a:r>
              <a:rPr lang="it-IT" sz="2800" err="1">
                <a:latin typeface="Tw Cen MT (Corpo)"/>
              </a:rPr>
              <a:t>collected</a:t>
            </a:r>
            <a:r>
              <a:rPr lang="it-IT" sz="2800">
                <a:latin typeface="Tw Cen MT (Corpo)"/>
              </a:rPr>
              <a:t> by PPG </a:t>
            </a:r>
            <a:r>
              <a:rPr lang="it-IT" sz="2800" err="1">
                <a:latin typeface="Tw Cen MT (Corpo)"/>
              </a:rPr>
              <a:t>sensor</a:t>
            </a:r>
            <a:r>
              <a:rPr lang="it-IT" sz="2800">
                <a:latin typeface="Tw Cen MT (Corpo)"/>
              </a:rPr>
              <a:t>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280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2800">
                <a:latin typeface="Tw Cen MT (Corpo)"/>
              </a:rPr>
              <a:t>Data </a:t>
            </a:r>
            <a:r>
              <a:rPr lang="it-IT" sz="2800" err="1">
                <a:latin typeface="Tw Cen MT (Corpo)"/>
              </a:rPr>
              <a:t>classified</a:t>
            </a:r>
            <a:r>
              <a:rPr lang="it-IT" sz="2800">
                <a:latin typeface="Tw Cen MT (Corpo)"/>
              </a:rPr>
              <a:t> with LSTM </a:t>
            </a:r>
            <a:r>
              <a:rPr lang="it-IT" sz="2800" err="1">
                <a:latin typeface="Tw Cen MT (Corpo)"/>
              </a:rPr>
              <a:t>Neural</a:t>
            </a:r>
            <a:r>
              <a:rPr lang="it-IT" sz="2800">
                <a:latin typeface="Tw Cen MT (Corpo)"/>
              </a:rPr>
              <a:t> Network</a:t>
            </a:r>
            <a:br>
              <a:rPr lang="it-IT" sz="2800">
                <a:latin typeface="Tw Cen MT (Corpo)"/>
              </a:rPr>
            </a:br>
            <a:r>
              <a:rPr lang="it-IT" sz="1400" b="0" i="0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  <a:hlinkClick r:id="rId2"/>
              </a:rPr>
              <a:t>https://ieeexplore.ieee.org/document/9573888</a:t>
            </a:r>
            <a:endParaRPr lang="it-IT" sz="14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280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2800">
                <a:latin typeface="Tw Cen MT (Corpo)"/>
              </a:rPr>
              <a:t>The </a:t>
            </a:r>
            <a:r>
              <a:rPr lang="it-IT" sz="2800" err="1">
                <a:latin typeface="Tw Cen MT (Corpo)"/>
              </a:rPr>
              <a:t>classification</a:t>
            </a:r>
            <a:r>
              <a:rPr lang="it-IT" sz="2800">
                <a:latin typeface="Tw Cen MT (Corpo)"/>
              </a:rPr>
              <a:t> </a:t>
            </a:r>
            <a:r>
              <a:rPr lang="it-IT" sz="2800" err="1">
                <a:latin typeface="Tw Cen MT (Corpo)"/>
              </a:rPr>
              <a:t>parameters</a:t>
            </a:r>
            <a:r>
              <a:rPr lang="it-IT" sz="2800">
                <a:latin typeface="Tw Cen MT (Corpo)"/>
              </a:rPr>
              <a:t> are user-</a:t>
            </a:r>
            <a:r>
              <a:rPr lang="it-IT" sz="2800" err="1">
                <a:latin typeface="Tw Cen MT (Corpo)"/>
              </a:rPr>
              <a:t>specific</a:t>
            </a:r>
            <a:endParaRPr lang="it-IT" sz="2800">
              <a:solidFill>
                <a:srgbClr val="FF0000"/>
              </a:solidFill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2600">
              <a:latin typeface="Tw Cen MT (Corpo)"/>
            </a:endParaRPr>
          </a:p>
        </p:txBody>
      </p:sp>
      <p:pic>
        <p:nvPicPr>
          <p:cNvPr id="5" name="Immagine 4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906D73FD-4BDC-CB75-CEC3-41EBE2CA7F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366" y="1756254"/>
            <a:ext cx="3235867" cy="140299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2DC75FC-5395-468B-941B-FE158A8B44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7" t="17949" r="21122" b="6525"/>
          <a:stretch/>
        </p:blipFill>
        <p:spPr bwMode="auto">
          <a:xfrm>
            <a:off x="8472232" y="4295740"/>
            <a:ext cx="2262343" cy="171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237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ENABLING TECHNOLOGIES (2/2)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B6EFD16-57A7-B499-D86B-B5325A509D35}"/>
              </a:ext>
            </a:extLst>
          </p:cNvPr>
          <p:cNvSpPr txBox="1"/>
          <p:nvPr/>
        </p:nvSpPr>
        <p:spPr>
          <a:xfrm>
            <a:off x="581675" y="2106821"/>
            <a:ext cx="10607435" cy="1523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endParaRPr lang="it-IT" sz="900">
              <a:latin typeface="Tw Cen MT (Corpo)"/>
            </a:endParaRPr>
          </a:p>
          <a:p>
            <a:r>
              <a:rPr lang="en-US" sz="2800">
                <a:latin typeface="Tw Cen MT (Corpo)"/>
              </a:rPr>
              <a:t>PPG Sensor: 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latin typeface="Tw Cen MT (Corpo)"/>
              </a:rPr>
              <a:t>Less invasive respect to ECG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latin typeface="Tw Cen MT (Corpo)"/>
              </a:rPr>
              <a:t>Used to obtain Hearth Rate Variability (HRV) </a:t>
            </a:r>
            <a:endParaRPr lang="it-IT" sz="2000">
              <a:latin typeface="Tw Cen MT (Corpo)"/>
            </a:endParaRPr>
          </a:p>
        </p:txBody>
      </p:sp>
      <p:pic>
        <p:nvPicPr>
          <p:cNvPr id="5" name="Immagine 4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906D73FD-4BDC-CB75-CEC3-41EBE2CA7F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88"/>
          <a:stretch/>
        </p:blipFill>
        <p:spPr>
          <a:xfrm>
            <a:off x="9032133" y="2167070"/>
            <a:ext cx="1702442" cy="140299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7AD1F7-71DB-D33F-A170-925F459F8EC0}"/>
              </a:ext>
            </a:extLst>
          </p:cNvPr>
          <p:cNvSpPr txBox="1"/>
          <p:nvPr/>
        </p:nvSpPr>
        <p:spPr>
          <a:xfrm>
            <a:off x="648350" y="4219695"/>
            <a:ext cx="1060743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it-IT" sz="900">
              <a:latin typeface="Tw Cen MT (Corpo)"/>
            </a:endParaRPr>
          </a:p>
          <a:p>
            <a:pPr algn="l"/>
            <a:r>
              <a:rPr lang="en-US" sz="2800">
                <a:latin typeface="Tw Cen MT (Corpo)"/>
              </a:rPr>
              <a:t>LSTM Neural Network: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latin typeface="Tw Cen MT (Corpo)"/>
              </a:rPr>
              <a:t>Better performance during testing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latin typeface="Tw Cen MT (Corpo)"/>
              </a:rPr>
              <a:t>No pretrained solutions </a:t>
            </a:r>
            <a:endParaRPr lang="en-US" sz="2800">
              <a:latin typeface="Tw Cen MT (Corpo)"/>
              <a:hlinkClick r:id="rId3"/>
            </a:endParaRPr>
          </a:p>
          <a:p>
            <a:pPr lvl="1"/>
            <a:r>
              <a:rPr lang="en-US" sz="1400">
                <a:latin typeface="Tw Cen MT (Corpo)"/>
                <a:hlinkClick r:id="rId3"/>
              </a:rPr>
              <a:t>https://ieeexplore.ieee.org/stamp/stamp.jsp?tp=&amp;arnumber=9807511</a:t>
            </a:r>
            <a:endParaRPr lang="en-US" sz="1400">
              <a:latin typeface="Tw Cen MT (Corpo)"/>
            </a:endParaRPr>
          </a:p>
        </p:txBody>
      </p:sp>
      <p:pic>
        <p:nvPicPr>
          <p:cNvPr id="4" name="Immagine 3" descr="Immagine che contiene clipart, Elementi grafici, Carattere, grafica&#10;&#10;Descrizione generata automaticamente">
            <a:extLst>
              <a:ext uri="{FF2B5EF4-FFF2-40B4-BE49-F238E27FC236}">
                <a16:creationId xmlns:a16="http://schemas.microsoft.com/office/drawing/2014/main" id="{50E360D8-2EDC-8F0F-5909-F9EF633A64E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8" t="7236" r="14718" b="22200"/>
          <a:stretch/>
        </p:blipFill>
        <p:spPr>
          <a:xfrm>
            <a:off x="9032133" y="4219695"/>
            <a:ext cx="1838633" cy="177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60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PRODUCT ARCHITECTURE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5" name="Immagine 4" descr="Immagine che contiene testo, diagramma, schermata, Piano&#10;&#10;Descrizione generata automaticamente">
            <a:extLst>
              <a:ext uri="{FF2B5EF4-FFF2-40B4-BE49-F238E27FC236}">
                <a16:creationId xmlns:a16="http://schemas.microsoft.com/office/drawing/2014/main" id="{4B11BF8C-7576-7993-888A-AB8C6518C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317" y="1728757"/>
            <a:ext cx="6871365" cy="483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10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PROFILE ANALYSIS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9" name="Immagine 8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5FC1FAA7-2ED9-86D3-FA26-F8BBCCA73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331" y="1950099"/>
            <a:ext cx="8895337" cy="389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23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1 (1/4)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446099"/>
              </p:ext>
            </p:extLst>
          </p:nvPr>
        </p:nvGraphicFramePr>
        <p:xfrm>
          <a:off x="991643" y="2134639"/>
          <a:ext cx="10416624" cy="3422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106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  <a:gridCol w="7038362">
                  <a:extLst>
                    <a:ext uri="{9D8B030D-6E8A-4147-A177-3AD203B41FA5}">
                      <a16:colId xmlns:a16="http://schemas.microsoft.com/office/drawing/2014/main" val="1321407821"/>
                    </a:ext>
                  </a:extLst>
                </a:gridCol>
                <a:gridCol w="1353741">
                  <a:extLst>
                    <a:ext uri="{9D8B030D-6E8A-4147-A177-3AD203B41FA5}">
                      <a16:colId xmlns:a16="http://schemas.microsoft.com/office/drawing/2014/main" val="58158072"/>
                    </a:ext>
                  </a:extLst>
                </a:gridCol>
                <a:gridCol w="1250415">
                  <a:extLst>
                    <a:ext uri="{9D8B030D-6E8A-4147-A177-3AD203B41FA5}">
                      <a16:colId xmlns:a16="http://schemas.microsoft.com/office/drawing/2014/main" val="2656913708"/>
                    </a:ext>
                  </a:extLst>
                </a:gridCol>
              </a:tblGrid>
              <a:tr h="1003590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Title: 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factors that increase driving danger</a:t>
                      </a:r>
                    </a:p>
                    <a:p>
                      <a:pPr algn="l"/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Type: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R.I.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Start: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End: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606710"/>
                  </a:ext>
                </a:extLst>
              </a:tr>
              <a:tr h="407011">
                <a:tc gridSpan="4"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0.3 + 0.6 + 0.3 + 0.3 = 1.8 Man/Month</a:t>
                      </a:r>
                      <a:endParaRPr lang="it-IT" b="0">
                        <a:ln>
                          <a:noFill/>
                        </a:ln>
                        <a:solidFill>
                          <a:srgbClr val="FF0000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91305"/>
                  </a:ext>
                </a:extLst>
              </a:tr>
              <a:tr h="897831">
                <a:tc gridSpan="4"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Objectives: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Identification of the main causes of accidents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Understand what technologies exist to improve driving safety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Understand what are the most frequent causes related to driver health problems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Understand what technologies can detect the most frequent health problems that lead to accidents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518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92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1 (2/4)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124603"/>
              </p:ext>
            </p:extLst>
          </p:nvPr>
        </p:nvGraphicFramePr>
        <p:xfrm>
          <a:off x="991643" y="2454377"/>
          <a:ext cx="10416624" cy="32974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297494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Activities: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the most common accidents causes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Market analysis</a:t>
                      </a:r>
                    </a:p>
                    <a:p>
                      <a:pPr marL="742950" lvl="1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	Analysis of actual used technologies (State of Art study)</a:t>
                      </a:r>
                    </a:p>
                    <a:p>
                      <a:pPr marL="742950" lvl="1" indent="-28575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accident rates caused by sickness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Study of key monitoring technologies on driver status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345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11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1 (3/4)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997257"/>
              </p:ext>
            </p:extLst>
          </p:nvPr>
        </p:nvGraphicFramePr>
        <p:xfrm>
          <a:off x="990228" y="1913602"/>
          <a:ext cx="10416624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67765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Roles hours per Task: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the most common accidents causes (Month 1)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of Statistical Science. Approx: 50 hours (0,3 man/month)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Market analysis (Month 1)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Expert scientist in Automotive field. Approx: 100 hours (0,6 man/month)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>
                        <a:buFont typeface="+mj-lt"/>
                        <a:buAutoNum type="arabicParenR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accident rates caused by sickness (Month 2)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of Statistical Science. Approx: 50 hours (0,3 man/month)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Study of key monitoring technologies on driver status (Month 2)</a:t>
                      </a: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Medical Expert. Approx: 50 hours (0,3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50 hours (0,3 man/month)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7972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Safety</a:t>
            </a:r>
            <a:r>
              <a:rPr lang="de-DE"/>
              <a:t> </a:t>
            </a:r>
            <a:r>
              <a:rPr lang="de-DE" err="1"/>
              <a:t>Driving</a:t>
            </a:r>
            <a:r>
              <a:rPr lang="de-DE"/>
              <a:t> Recognition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537D50C-5CF3-C5B6-4B1A-15CA033EB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35173"/>
            <a:ext cx="8475848" cy="423792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21723D-A7FA-0B39-E41E-596A63797675}"/>
              </a:ext>
            </a:extLst>
          </p:cNvPr>
          <p:cNvSpPr txBox="1"/>
          <p:nvPr/>
        </p:nvSpPr>
        <p:spPr>
          <a:xfrm>
            <a:off x="2047344" y="5913088"/>
            <a:ext cx="7673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hlinkClick r:id="rId3"/>
              </a:rPr>
              <a:t>https://ec.europa.eu/eurostat/web/products-eurostat-news/w/ddn-20230620-1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3744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1 (4/4)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006996"/>
              </p:ext>
            </p:extLst>
          </p:nvPr>
        </p:nvGraphicFramePr>
        <p:xfrm>
          <a:off x="991643" y="1736621"/>
          <a:ext cx="10416624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67765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Costs: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of Statistical Science. Approx: 100 hours (0,6 man/month)</a:t>
                      </a:r>
                    </a:p>
                    <a:p>
                      <a:pPr marL="1257300" lvl="2" indent="-342900" algn="l">
                        <a:buFont typeface="Courier New" panose="02070309020205020404" pitchFamily="49" charset="0"/>
                        <a:buChar char="o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50 hours = €1.000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50 hours = €1.000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Expert scientist in Automotive field. Approx: 100 hours (0,6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100 hours = €2.000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Medical Expert. Approx: 50 hours (0,3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€30 per hour x 50 hours = €1.500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50 hours (0,3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50 hours = €2.000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Total Cost: €7.500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447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2 (1/4)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400117"/>
              </p:ext>
            </p:extLst>
          </p:nvPr>
        </p:nvGraphicFramePr>
        <p:xfrm>
          <a:off x="887688" y="2022042"/>
          <a:ext cx="10416624" cy="42175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106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  <a:gridCol w="7038362">
                  <a:extLst>
                    <a:ext uri="{9D8B030D-6E8A-4147-A177-3AD203B41FA5}">
                      <a16:colId xmlns:a16="http://schemas.microsoft.com/office/drawing/2014/main" val="1321407821"/>
                    </a:ext>
                  </a:extLst>
                </a:gridCol>
                <a:gridCol w="1353741">
                  <a:extLst>
                    <a:ext uri="{9D8B030D-6E8A-4147-A177-3AD203B41FA5}">
                      <a16:colId xmlns:a16="http://schemas.microsoft.com/office/drawing/2014/main" val="58158072"/>
                    </a:ext>
                  </a:extLst>
                </a:gridCol>
                <a:gridCol w="1250415">
                  <a:extLst>
                    <a:ext uri="{9D8B030D-6E8A-4147-A177-3AD203B41FA5}">
                      <a16:colId xmlns:a16="http://schemas.microsoft.com/office/drawing/2014/main" val="2656913708"/>
                    </a:ext>
                  </a:extLst>
                </a:gridCol>
              </a:tblGrid>
              <a:tr h="1223455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Title: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Preliminary product analysis</a:t>
                      </a: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Type: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R.I.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Start: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End: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606710"/>
                  </a:ext>
                </a:extLst>
              </a:tr>
              <a:tr h="982374">
                <a:tc gridSpan="4"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Man/Month:</a:t>
                      </a:r>
                      <a:r>
                        <a:rPr lang="it-IT" b="1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b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0.6 + 0.6 + 0.6 + 0.6 + 0.6 = 3.0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91305"/>
                  </a:ext>
                </a:extLst>
              </a:tr>
              <a:tr h="1362867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Objectives: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Choice of vital signs to be monitored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Deriving User Specifications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Deriving Product Specifications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Derive the enabling technologies for the product</a:t>
                      </a: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518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654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2 (2/4)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826243"/>
              </p:ext>
            </p:extLst>
          </p:nvPr>
        </p:nvGraphicFramePr>
        <p:xfrm>
          <a:off x="887688" y="2227669"/>
          <a:ext cx="10416624" cy="3268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268564">
                <a:tc>
                  <a:txBody>
                    <a:bodyPr/>
                    <a:lstStyle/>
                    <a:p>
                      <a:pPr lvl="0"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Activities:</a:t>
                      </a:r>
                    </a:p>
                    <a:p>
                      <a:pPr marL="0" lvl="0" indent="0" algn="l">
                        <a:buFont typeface="Arial" panose="020B0604020202020204" pitchFamily="34" charset="0"/>
                        <a:buNone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the car application market and derivation of user specifications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product specifications</a:t>
                      </a:r>
                    </a:p>
                    <a:p>
                      <a:pPr marL="742950" lvl="1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Vital sign detection study</a:t>
                      </a:r>
                    </a:p>
                    <a:p>
                      <a:pPr marL="742950" lvl="1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user specifications and derivation of product specifications</a:t>
                      </a:r>
                    </a:p>
                    <a:p>
                      <a:pPr marL="742950" lvl="1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product specifications and derivation of required enabling technologies</a:t>
                      </a:r>
                    </a:p>
                    <a:p>
                      <a:pPr marL="742950" lvl="1" indent="-28575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enabling technologies and derivation of the best for the use case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8052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2 (3/4)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004074"/>
              </p:ext>
            </p:extLst>
          </p:nvPr>
        </p:nvGraphicFramePr>
        <p:xfrm>
          <a:off x="887688" y="2022042"/>
          <a:ext cx="10416624" cy="3809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09338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Roles hours per Task: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the car application market and derivation of user specifications. (Month 3)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Expert scientist in Automotive field.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product specifications (Month 3-4)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Medical Expert.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100 hours (0.6 man/month)</a:t>
                      </a:r>
                    </a:p>
                    <a:p>
                      <a:pPr marL="800100" lvl="1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of enabling technologies and derivation of the best for the use case (Month 4-5)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in AI.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</a:t>
                      </a:r>
                      <a:r>
                        <a:rPr lang="it-IT" b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scientis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in Embedded systems.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0923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2 (4/4)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234356"/>
              </p:ext>
            </p:extLst>
          </p:nvPr>
        </p:nvGraphicFramePr>
        <p:xfrm>
          <a:off x="991643" y="1736621"/>
          <a:ext cx="10416624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67765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Costs: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in Automotive field.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1200150" marR="0" lvl="2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100 hours = €2.000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Medical Expert.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100 hours = €2.000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100 hours (0.6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100 hours = €4.000</a:t>
                      </a:r>
                    </a:p>
                    <a:p>
                      <a:pPr marL="800100" lvl="1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in AI.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100 hours = €2.000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Researcher scientist in Embedded systems.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100 hours (0.6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€20 per hour x 100 hours = €2.000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Total Cost: €12.000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1459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3 (1/4)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215403"/>
              </p:ext>
            </p:extLst>
          </p:nvPr>
        </p:nvGraphicFramePr>
        <p:xfrm>
          <a:off x="783733" y="1788553"/>
          <a:ext cx="10416624" cy="3968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106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  <a:gridCol w="7038362">
                  <a:extLst>
                    <a:ext uri="{9D8B030D-6E8A-4147-A177-3AD203B41FA5}">
                      <a16:colId xmlns:a16="http://schemas.microsoft.com/office/drawing/2014/main" val="1321407821"/>
                    </a:ext>
                  </a:extLst>
                </a:gridCol>
                <a:gridCol w="1353741">
                  <a:extLst>
                    <a:ext uri="{9D8B030D-6E8A-4147-A177-3AD203B41FA5}">
                      <a16:colId xmlns:a16="http://schemas.microsoft.com/office/drawing/2014/main" val="58158072"/>
                    </a:ext>
                  </a:extLst>
                </a:gridCol>
                <a:gridCol w="1250415">
                  <a:extLst>
                    <a:ext uri="{9D8B030D-6E8A-4147-A177-3AD203B41FA5}">
                      <a16:colId xmlns:a16="http://schemas.microsoft.com/office/drawing/2014/main" val="2656913708"/>
                    </a:ext>
                  </a:extLst>
                </a:gridCol>
              </a:tblGrid>
              <a:tr h="713008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Title: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product architecture</a:t>
                      </a:r>
                    </a:p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Type: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R.I.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Start: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End: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606710"/>
                  </a:ext>
                </a:extLst>
              </a:tr>
              <a:tr h="629439">
                <a:tc gridSpan="4"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Man/Month: </a:t>
                      </a:r>
                      <a:r>
                        <a:rPr lang="it-IT" b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0.25 + 0.25 + 0.25 + 0.6 + 0.3 + 0.3 + 0.25 + 0.25 + 0.25 = 2.7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91305"/>
                  </a:ext>
                </a:extLst>
              </a:tr>
              <a:tr h="2424226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Objectives: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Product architecture development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Identify specific Neural Network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Identify Sensor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518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2344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3 (2/4)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361663"/>
              </p:ext>
            </p:extLst>
          </p:nvPr>
        </p:nvGraphicFramePr>
        <p:xfrm>
          <a:off x="1087120" y="1706559"/>
          <a:ext cx="10416624" cy="4104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4104306">
                <a:tc>
                  <a:txBody>
                    <a:bodyPr/>
                    <a:lstStyle/>
                    <a:p>
                      <a:pPr lvl="0"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Activities:</a:t>
                      </a:r>
                    </a:p>
                    <a:p>
                      <a:pPr lvl="0"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Initial product architecture design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and identification of the best neural network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and identification of the best sensors for the use case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Final product architecture design</a:t>
                      </a: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0" lvl="0" indent="0" algn="l">
                        <a:buFont typeface="Arial" panose="020B0604020202020204" pitchFamily="34" charset="0"/>
                        <a:buNone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321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3 (3/4)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040616"/>
              </p:ext>
            </p:extLst>
          </p:nvPr>
        </p:nvGraphicFramePr>
        <p:xfrm>
          <a:off x="1096953" y="1627901"/>
          <a:ext cx="10416624" cy="5106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5106274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Roles hours per Task: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Initial product architecture design (Month 6)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Biomedical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and identification of the best neural network (Month 6-7)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Approx: 100 hours (0.6 man/month)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Analysis and identification of the best sensors for the use case (Month 7-8)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50 hours (0.3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Biomedical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50 hours (0.3 man/month)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Final product architecture design (Month 8)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Biomedical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40 hours (0.25 man/month)</a:t>
                      </a: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49091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3 (4/4)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470924"/>
              </p:ext>
            </p:extLst>
          </p:nvPr>
        </p:nvGraphicFramePr>
        <p:xfrm>
          <a:off x="991643" y="1736621"/>
          <a:ext cx="1041662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67765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Costs: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120 hours (0.75 man/month)</a:t>
                      </a:r>
                    </a:p>
                    <a:p>
                      <a:pPr marL="1257300" lvl="2" indent="-342900" algn="l">
                        <a:buFont typeface="Courier New" panose="02070309020205020404" pitchFamily="49" charset="0"/>
                        <a:buChar char="o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50 hours = €2.000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120 hours (0.75 man/month)</a:t>
                      </a:r>
                    </a:p>
                    <a:p>
                      <a:pPr marL="1257300" lvl="2" indent="-342900" algn="l">
                        <a:buFont typeface="Courier New" panose="02070309020205020404" pitchFamily="49" charset="0"/>
                        <a:buChar char="o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100 hours = €4.000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Biomedical Engineer. </a:t>
                      </a: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Approx: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80 hours (0.5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50 hours = €2.000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40 hours = €1.600</a:t>
                      </a:r>
                    </a:p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Total Cost: €17.600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941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4 (1/4)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206106"/>
              </p:ext>
            </p:extLst>
          </p:nvPr>
        </p:nvGraphicFramePr>
        <p:xfrm>
          <a:off x="887688" y="2022042"/>
          <a:ext cx="10416624" cy="3943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106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  <a:gridCol w="7038362">
                  <a:extLst>
                    <a:ext uri="{9D8B030D-6E8A-4147-A177-3AD203B41FA5}">
                      <a16:colId xmlns:a16="http://schemas.microsoft.com/office/drawing/2014/main" val="1321407821"/>
                    </a:ext>
                  </a:extLst>
                </a:gridCol>
                <a:gridCol w="1353741">
                  <a:extLst>
                    <a:ext uri="{9D8B030D-6E8A-4147-A177-3AD203B41FA5}">
                      <a16:colId xmlns:a16="http://schemas.microsoft.com/office/drawing/2014/main" val="58158072"/>
                    </a:ext>
                  </a:extLst>
                </a:gridCol>
                <a:gridCol w="1250415">
                  <a:extLst>
                    <a:ext uri="{9D8B030D-6E8A-4147-A177-3AD203B41FA5}">
                      <a16:colId xmlns:a16="http://schemas.microsoft.com/office/drawing/2014/main" val="2656913708"/>
                    </a:ext>
                  </a:extLst>
                </a:gridCol>
              </a:tblGrid>
              <a:tr h="1223455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Title: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Product development</a:t>
                      </a:r>
                    </a:p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WP Type: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S.S.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Start: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Activity End:</a:t>
                      </a:r>
                      <a:b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</a:b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Month 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606710"/>
                  </a:ext>
                </a:extLst>
              </a:tr>
              <a:tr h="982374">
                <a:tc gridSpan="4"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Man/Month: 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0.6 + 0.9 + 0.9 + 0.9 = 3.3 Man/Month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91305"/>
                  </a:ext>
                </a:extLst>
              </a:tr>
              <a:tr h="1362867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Objectives: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Neural network development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software development 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Prototype development and testing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518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6112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>
                <a:ea typeface="Calibri Light"/>
                <a:cs typeface="Calibri Light"/>
              </a:rPr>
              <a:t>Safety Driver Conditions MONITORING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E50DD87-7BB8-FABC-7DE2-38EA4EDF16A3}"/>
              </a:ext>
            </a:extLst>
          </p:cNvPr>
          <p:cNvSpPr txBox="1"/>
          <p:nvPr/>
        </p:nvSpPr>
        <p:spPr>
          <a:xfrm>
            <a:off x="5691304" y="2368510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err="1"/>
              <a:t>Our</a:t>
            </a:r>
            <a:r>
              <a:rPr lang="it-IT" sz="3200"/>
              <a:t> Goal</a:t>
            </a:r>
          </a:p>
          <a:p>
            <a:r>
              <a:rPr lang="it-IT" sz="3200" err="1"/>
              <a:t>Trying</a:t>
            </a:r>
            <a:r>
              <a:rPr lang="it-IT" sz="3200"/>
              <a:t> to reduce the </a:t>
            </a:r>
            <a:r>
              <a:rPr lang="it-IT" sz="3200" err="1"/>
              <a:t>number</a:t>
            </a:r>
            <a:r>
              <a:rPr lang="it-IT" sz="3200"/>
              <a:t> of </a:t>
            </a:r>
            <a:r>
              <a:rPr lang="it-IT" sz="3200" err="1"/>
              <a:t>accidents</a:t>
            </a:r>
            <a:r>
              <a:rPr lang="it-IT" sz="3200"/>
              <a:t> by </a:t>
            </a:r>
            <a:r>
              <a:rPr lang="it-IT" sz="3200" err="1"/>
              <a:t>analysing</a:t>
            </a:r>
            <a:r>
              <a:rPr lang="it-IT" sz="320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/>
              <a:t>Driver </a:t>
            </a:r>
            <a:r>
              <a:rPr lang="it-IT" sz="3200" err="1"/>
              <a:t>distraction</a:t>
            </a:r>
            <a:endParaRPr lang="it-IT" sz="32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/>
              <a:t>Driver </a:t>
            </a:r>
            <a:r>
              <a:rPr lang="it-IT" sz="3200" err="1"/>
              <a:t>drowsiness</a:t>
            </a:r>
            <a:endParaRPr lang="it-IT" sz="32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/>
              <a:t>Driver </a:t>
            </a:r>
            <a:r>
              <a:rPr lang="it-IT" sz="3200" err="1"/>
              <a:t>medical</a:t>
            </a:r>
            <a:r>
              <a:rPr lang="it-IT" sz="3200"/>
              <a:t> </a:t>
            </a:r>
            <a:r>
              <a:rPr lang="it-IT" sz="3200" err="1"/>
              <a:t>conditions</a:t>
            </a:r>
            <a:r>
              <a:rPr lang="it-IT" sz="3200"/>
              <a:t>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E4C2632-E308-5B5D-BCB6-4E2B481FA0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78" t="1270" r="17754"/>
          <a:stretch/>
        </p:blipFill>
        <p:spPr>
          <a:xfrm>
            <a:off x="847725" y="2368510"/>
            <a:ext cx="4419600" cy="301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017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4 (2/4)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219572"/>
              </p:ext>
            </p:extLst>
          </p:nvPr>
        </p:nvGraphicFramePr>
        <p:xfrm>
          <a:off x="1087120" y="1706559"/>
          <a:ext cx="10416624" cy="4104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4104306">
                <a:tc>
                  <a:txBody>
                    <a:bodyPr/>
                    <a:lstStyle/>
                    <a:p>
                      <a:pPr lvl="0"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Activities:</a:t>
                      </a:r>
                    </a:p>
                    <a:p>
                      <a:pPr marL="742950" lvl="1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neural network that classifies the data collected by the sensor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and Training of the network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Testing and evaluation of the network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embedded software 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controller firmware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sensor driver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Driver testing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prototype</a:t>
                      </a:r>
                    </a:p>
                    <a:p>
                      <a:pPr marL="1200150" lvl="2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Testing and evaluation of the prototype</a:t>
                      </a: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1795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4 (3/4)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525126"/>
              </p:ext>
            </p:extLst>
          </p:nvPr>
        </p:nvGraphicFramePr>
        <p:xfrm>
          <a:off x="991643" y="2022042"/>
          <a:ext cx="10416624" cy="3809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09338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Roles hours per Task:</a:t>
                      </a:r>
                    </a:p>
                    <a:p>
                      <a:pPr algn="l"/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lvl="1" indent="-342900" algn="l">
                        <a:buFont typeface="+mj-lt"/>
                        <a:buAutoNum type="arabicPeriod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neural network that classifies the data collected by the sensor (Month 9)</a:t>
                      </a:r>
                    </a:p>
                    <a:p>
                      <a:pPr marL="1257300" lvl="2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 Approx: 100 hours (0.6 man/month)</a:t>
                      </a:r>
                    </a:p>
                    <a:p>
                      <a:pPr marL="1257300" lvl="2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lvl="1" indent="-342900" algn="l">
                        <a:buFont typeface="+mj-lt"/>
                        <a:buAutoNum type="arabicPeriod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embedded software (Month 9-10)</a:t>
                      </a:r>
                    </a:p>
                    <a:p>
                      <a:pPr marL="1257300" lvl="2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150 hours (0.9 man/month)</a:t>
                      </a:r>
                    </a:p>
                    <a:p>
                      <a:pPr marL="1257300" lvl="2" indent="-342900" algn="l">
                        <a:buFont typeface="+mj-lt"/>
                        <a:buAutoNum type="arabicPeriod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lvl="1" indent="-342900" algn="l">
                        <a:buFont typeface="+mj-lt"/>
                        <a:buAutoNum type="arabicPeriod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Development of the prototype (Month 11-12)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Engineer. Approx: 150 hours (0.9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150 hours (0.9 man/month)</a:t>
                      </a:r>
                    </a:p>
                    <a:p>
                      <a:pPr marL="1257300" lvl="2" indent="-342900" algn="l">
                        <a:buFont typeface="Arial" panose="020B0604020202020204" pitchFamily="34" charset="0"/>
                        <a:buChar char="•"/>
                      </a:pPr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endParaRPr lang="it-IT" b="1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97488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WORK PACKAGE 4 (4/4)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2AEB2F0-D0EE-05DB-DC5D-54C3EC2B3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745792"/>
              </p:ext>
            </p:extLst>
          </p:nvPr>
        </p:nvGraphicFramePr>
        <p:xfrm>
          <a:off x="991643" y="1736621"/>
          <a:ext cx="10416624" cy="38677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624">
                  <a:extLst>
                    <a:ext uri="{9D8B030D-6E8A-4147-A177-3AD203B41FA5}">
                      <a16:colId xmlns:a16="http://schemas.microsoft.com/office/drawing/2014/main" val="1819842046"/>
                    </a:ext>
                  </a:extLst>
                </a:gridCol>
              </a:tblGrid>
              <a:tr h="3867765">
                <a:tc>
                  <a:txBody>
                    <a:bodyPr/>
                    <a:lstStyle/>
                    <a:p>
                      <a:pPr algn="l"/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Costs: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 Engineer</a:t>
                      </a: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. Approx: 250 hours (1.5 man/month)</a:t>
                      </a:r>
                    </a:p>
                    <a:p>
                      <a:pPr marL="1257300" lvl="2" indent="-342900" algn="l">
                        <a:buFont typeface="Courier New" panose="02070309020205020404" pitchFamily="49" charset="0"/>
                        <a:buChar char="o"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100 hours = €4.000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150 hours = €6.000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Embedded Systems Engineer. Approx: 300 hours (1.8 man/month)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150 hours = €6000</a:t>
                      </a:r>
                    </a:p>
                    <a:p>
                      <a:pPr marL="1257300" marR="0" lvl="2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it-IT" b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€40 per hour x 150 hours = €6000</a:t>
                      </a:r>
                    </a:p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it-IT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it-IT" b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Total Cost: €22.000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871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3669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9164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GAANT CHART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6" name="Immagine 5" descr="Immagine che contiene testo, schermata, numero, linea&#10;&#10;Descrizione generata automaticamente">
            <a:extLst>
              <a:ext uri="{FF2B5EF4-FFF2-40B4-BE49-F238E27FC236}">
                <a16:creationId xmlns:a16="http://schemas.microsoft.com/office/drawing/2014/main" id="{61AF4A48-84EF-F6B0-C524-89138CB86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09" y="1660850"/>
            <a:ext cx="9730248" cy="48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5743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RISK ANALYSIS (1/2)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B76C457-A8D0-24FB-080D-DB835D4D1CB1}"/>
              </a:ext>
            </a:extLst>
          </p:cNvPr>
          <p:cNvSpPr txBox="1"/>
          <p:nvPr/>
        </p:nvSpPr>
        <p:spPr>
          <a:xfrm>
            <a:off x="796413" y="1595021"/>
            <a:ext cx="1038108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/>
              <a:t>INTERNAL RISKS: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b="1" err="1"/>
              <a:t>Errors</a:t>
            </a:r>
            <a:r>
              <a:rPr lang="it-IT" sz="2400" b="1"/>
              <a:t> and Delays </a:t>
            </a:r>
            <a:r>
              <a:rPr lang="it-IT" sz="2400" b="1" err="1"/>
              <a:t>during</a:t>
            </a:r>
            <a:r>
              <a:rPr lang="it-IT" sz="2400" b="1"/>
              <a:t> project development</a:t>
            </a:r>
          </a:p>
          <a:p>
            <a:pPr lvl="1"/>
            <a:r>
              <a:rPr lang="en-US" sz="2400"/>
              <a:t>Errors and possible delays can result in increased project costs.</a:t>
            </a:r>
          </a:p>
          <a:p>
            <a:pPr lvl="1"/>
            <a:r>
              <a:rPr lang="en-US" sz="2400"/>
              <a:t>Delays were minimized by trying to allocate a congruous number of hours for each task.</a:t>
            </a:r>
          </a:p>
          <a:p>
            <a:pPr lvl="1"/>
            <a:r>
              <a:rPr lang="en-US" sz="2400"/>
              <a:t>Errors are minimized by using the </a:t>
            </a:r>
            <a:r>
              <a:rPr lang="en-US" sz="2400" b="1"/>
              <a:t>AGILE</a:t>
            </a:r>
            <a:r>
              <a:rPr lang="en-US" sz="2400"/>
              <a:t> methodology, which allows efficient error correction due to its multiple iterations.</a:t>
            </a:r>
          </a:p>
          <a:p>
            <a:pPr lvl="1"/>
            <a:endParaRPr lang="it-IT" sz="2400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b="1" err="1"/>
              <a:t>Enabling</a:t>
            </a:r>
            <a:r>
              <a:rPr lang="it-IT" sz="2400" b="1"/>
              <a:t> Technologies </a:t>
            </a:r>
            <a:r>
              <a:rPr lang="it-IT" sz="2400" b="1" err="1"/>
              <a:t>not</a:t>
            </a:r>
            <a:r>
              <a:rPr lang="it-IT" sz="2400" b="1"/>
              <a:t> </a:t>
            </a:r>
            <a:r>
              <a:rPr lang="it-IT" sz="2400" b="1" err="1"/>
              <a:t>found</a:t>
            </a:r>
            <a:endParaRPr lang="it-IT" sz="2400" b="1"/>
          </a:p>
          <a:p>
            <a:pPr lvl="1"/>
            <a:r>
              <a:rPr lang="en-US" sz="2400"/>
              <a:t>If the chosen enabling technologies cannot be found, it will be sufficient to replace them with similar technologies due to the modularity of the system. </a:t>
            </a:r>
          </a:p>
          <a:p>
            <a:pPr lvl="1"/>
            <a:r>
              <a:rPr lang="en-US" sz="2400"/>
              <a:t>For example, in the absence of suitable ppg sensors we could choose another sensor from which can be extracted hearth rate variability (HVR).</a:t>
            </a:r>
            <a:endParaRPr lang="it-IT" sz="2400"/>
          </a:p>
          <a:p>
            <a:endParaRPr lang="it-IT" sz="2400" b="1"/>
          </a:p>
        </p:txBody>
      </p:sp>
      <p:pic>
        <p:nvPicPr>
          <p:cNvPr id="13" name="Immagine 12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D54E877F-3203-C9D8-90E1-BDE4145818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0" t="10802" r="12589" b="13325"/>
          <a:stretch/>
        </p:blipFill>
        <p:spPr>
          <a:xfrm>
            <a:off x="9352784" y="447472"/>
            <a:ext cx="1824713" cy="142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47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RISK ANALYSIS (2/2)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B76C457-A8D0-24FB-080D-DB835D4D1CB1}"/>
              </a:ext>
            </a:extLst>
          </p:cNvPr>
          <p:cNvSpPr txBox="1"/>
          <p:nvPr/>
        </p:nvSpPr>
        <p:spPr>
          <a:xfrm>
            <a:off x="787878" y="1595021"/>
            <a:ext cx="91462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/>
              <a:t>EXTERNAL RISKS: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b="1"/>
              <a:t>PPG Sensor</a:t>
            </a:r>
          </a:p>
          <a:p>
            <a:pPr lvl="1"/>
            <a:r>
              <a:rPr lang="en-US" sz="2400"/>
              <a:t>The data collected is used to extract the Herath rate variability (HRV), which can be extracted from many other types of sensors. </a:t>
            </a:r>
          </a:p>
          <a:p>
            <a:pPr lvl="1"/>
            <a:r>
              <a:rPr lang="en-US" sz="2400"/>
              <a:t>Therefore, if the PPG sensor fails in the market, it would not be a problem, since another sensor would be fine to extract this feature.</a:t>
            </a:r>
          </a:p>
          <a:p>
            <a:pPr lvl="1"/>
            <a:endParaRPr lang="it-IT" sz="24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b="1"/>
              <a:t>LSTM </a:t>
            </a:r>
            <a:r>
              <a:rPr lang="it-IT" sz="2400" b="1" err="1"/>
              <a:t>Neural</a:t>
            </a:r>
            <a:r>
              <a:rPr lang="it-IT" sz="2400" b="1"/>
              <a:t> Network</a:t>
            </a:r>
          </a:p>
          <a:p>
            <a:pPr lvl="1"/>
            <a:r>
              <a:rPr lang="en-US" sz="2400"/>
              <a:t>We chose the LSTM neural network because it is currently the best solution in long time-series classifications.</a:t>
            </a:r>
          </a:p>
          <a:p>
            <a:pPr lvl="1"/>
            <a:r>
              <a:rPr lang="en-US" sz="2400"/>
              <a:t>If, in the future, a better solution will be discovered, the network can be replaced, since the system depends on the classification and not on the type of network chosen.</a:t>
            </a:r>
            <a:endParaRPr lang="it-IT" sz="2400"/>
          </a:p>
        </p:txBody>
      </p:sp>
      <p:pic>
        <p:nvPicPr>
          <p:cNvPr id="10" name="Immagine 9" descr="Immagine che contiene clipart, Elementi grafici, Carattere, grafica&#10;&#10;Descrizione generata automaticamente">
            <a:extLst>
              <a:ext uri="{FF2B5EF4-FFF2-40B4-BE49-F238E27FC236}">
                <a16:creationId xmlns:a16="http://schemas.microsoft.com/office/drawing/2014/main" id="{C67BCB91-19A7-B61B-3039-7E53C1F81D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8" t="7236" r="14718" b="22200"/>
          <a:stretch/>
        </p:blipFill>
        <p:spPr>
          <a:xfrm>
            <a:off x="9934129" y="4560343"/>
            <a:ext cx="1838633" cy="1775231"/>
          </a:xfrm>
          <a:prstGeom prst="rect">
            <a:avLst/>
          </a:prstGeom>
        </p:spPr>
      </p:pic>
      <p:pic>
        <p:nvPicPr>
          <p:cNvPr id="11" name="Immagine 10" descr="Immagine che contiene schermata, cartone animato, design&#10;&#10;Descrizione generata automaticamente">
            <a:extLst>
              <a:ext uri="{FF2B5EF4-FFF2-40B4-BE49-F238E27FC236}">
                <a16:creationId xmlns:a16="http://schemas.microsoft.com/office/drawing/2014/main" id="{126E4B33-5B58-0D9B-A08F-9446065FA3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88"/>
          <a:stretch/>
        </p:blipFill>
        <p:spPr>
          <a:xfrm>
            <a:off x="9934129" y="2356339"/>
            <a:ext cx="1702442" cy="140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454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 err="1">
                <a:ea typeface="Calibri Light"/>
                <a:cs typeface="Calibri Light"/>
              </a:rPr>
              <a:t>rEFERENCES</a:t>
            </a:r>
            <a:r>
              <a:rPr lang="de-DE">
                <a:ea typeface="Calibri Light"/>
                <a:cs typeface="Calibri Light"/>
              </a:rPr>
              <a:t> (1/2)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3CCEEB-CE63-B16A-B4E9-E0520D0C2CF9}"/>
              </a:ext>
            </a:extLst>
          </p:cNvPr>
          <p:cNvSpPr txBox="1"/>
          <p:nvPr/>
        </p:nvSpPr>
        <p:spPr>
          <a:xfrm>
            <a:off x="667511" y="2022042"/>
            <a:ext cx="8848725" cy="316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Syncope via PPG and ECG</a:t>
            </a: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https://pubmed.ncbi.nlm.nih.gov/25769176/</a:t>
            </a:r>
            <a:endParaRPr lang="en-US" sz="1200" u="sng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sz="1800" b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Seizure</a:t>
            </a:r>
            <a:r>
              <a:rPr lang="it-IT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via PPG and ECG: </a:t>
            </a:r>
            <a:r>
              <a:rPr lang="it-IT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https://www.mdpi.com/1424-8220/21/18/6017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sz="1800" b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Hypoglycemia</a:t>
            </a:r>
            <a:r>
              <a:rPr lang="it-IT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via PPG: </a:t>
            </a:r>
            <a:r>
              <a:rPr lang="it-IT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https://www.ncbi.nlm.nih.gov/pmc/articles/PMC10057625</a:t>
            </a:r>
            <a:r>
              <a:rPr lang="it-IT" sz="18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/</a:t>
            </a:r>
            <a:endParaRPr lang="it-IT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Hearth attack via PPG: </a:t>
            </a:r>
            <a:r>
              <a:rPr lang="en-US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https://www.ncbi.nlm.nih.gov/pmc/articles/PMC9371833/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Stroke via PPG and ECG: </a:t>
            </a:r>
            <a:r>
              <a:rPr lang="en-US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6"/>
              </a:rPr>
              <a:t>https://ieeexplore.ieee.org/document/9761215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Hypoglicemia</a:t>
            </a: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via ECG: </a:t>
            </a:r>
            <a:r>
              <a:rPr lang="en-US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https://journals.sagepub.com/doi/10.1177/19322968221116393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Heart attack via ECG: </a:t>
            </a:r>
            <a:r>
              <a:rPr lang="en-US" sz="12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https://www.ncbi.nlm.nih.gov/pmc/articles/PMC6632021/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Seizure from IR Camera: </a:t>
            </a:r>
            <a:r>
              <a:rPr lang="en-US" sz="12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</a:t>
            </a:r>
            <a:r>
              <a: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9"/>
              </a:rPr>
              <a:t>https://www.seizsafe.com/en/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4605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14503" y="522426"/>
            <a:ext cx="9720072" cy="1499616"/>
          </a:xfrm>
        </p:spPr>
        <p:txBody>
          <a:bodyPr>
            <a:normAutofit/>
          </a:bodyPr>
          <a:lstStyle/>
          <a:p>
            <a:r>
              <a:rPr lang="de-DE" err="1">
                <a:ea typeface="Calibri Light"/>
                <a:cs typeface="Calibri Light"/>
              </a:rPr>
              <a:t>rEFERENCES</a:t>
            </a:r>
            <a:r>
              <a:rPr lang="de-DE">
                <a:ea typeface="Calibri Light"/>
                <a:cs typeface="Calibri Light"/>
              </a:rPr>
              <a:t> (2/2)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3CCEEB-CE63-B16A-B4E9-E0520D0C2CF9}"/>
              </a:ext>
            </a:extLst>
          </p:cNvPr>
          <p:cNvSpPr txBox="1"/>
          <p:nvPr/>
        </p:nvSpPr>
        <p:spPr>
          <a:xfrm>
            <a:off x="685799" y="1774392"/>
            <a:ext cx="8848725" cy="1967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Man/Month info: </a:t>
            </a:r>
            <a:r>
              <a:rPr lang="it-IT" sz="1200" b="0" baseline="0">
                <a:ln>
                  <a:noFill/>
                </a:ln>
                <a:solidFill>
                  <a:schemeClr val="tx1"/>
                </a:solidFill>
              </a:rPr>
              <a:t>160 (40 hours per week-full time job)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Researcher</a:t>
            </a:r>
            <a:r>
              <a:rPr lang="it-IT" b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it-IT" sz="120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www.unipi.it/index.php/phoca-prova/category/84-docenti-tabelle-retributive?download=6462:2022-costo-annuo-lordo-personale-dei-professori-e-ricercatori-universitari-secondo-il-nuovo-regime-art-3-comma-2-e-6-del-d-p-r-15-12-2011-n-232-adeguamento-stipendiale-aumento-0-45-dpcm-25-luglio-2022</a:t>
            </a:r>
            <a:endParaRPr lang="it-IT" sz="120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Embedded Systems </a:t>
            </a:r>
            <a:r>
              <a:rPr lang="it-IT" b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Engingeer</a:t>
            </a:r>
            <a:r>
              <a:rPr lang="it-IT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it-IT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https://www.upwork.com/hire/embedded-systems-engineers/cost/</a:t>
            </a:r>
            <a:endParaRPr lang="it-IT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b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Medical Expert</a:t>
            </a:r>
            <a:r>
              <a:rPr lang="it-IT" sz="120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it-IT" sz="120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https://www.becomeopedia.com/medical-researcher/</a:t>
            </a:r>
            <a:endParaRPr lang="it-IT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5252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2745" y="5395131"/>
            <a:ext cx="7342222" cy="788894"/>
          </a:xfrm>
        </p:spPr>
        <p:txBody>
          <a:bodyPr>
            <a:normAutofit/>
          </a:bodyPr>
          <a:lstStyle/>
          <a:p>
            <a:r>
              <a:rPr lang="de-DE" sz="5400" dirty="0" err="1"/>
              <a:t>Thanks</a:t>
            </a:r>
            <a:r>
              <a:rPr lang="de-DE" sz="5400" dirty="0"/>
              <a:t> </a:t>
            </a:r>
            <a:r>
              <a:rPr lang="de-DE" sz="5400" dirty="0" err="1"/>
              <a:t>for</a:t>
            </a:r>
            <a:r>
              <a:rPr lang="de-DE" sz="5400" dirty="0"/>
              <a:t> </a:t>
            </a:r>
            <a:r>
              <a:rPr lang="de-DE" sz="5400" dirty="0" err="1"/>
              <a:t>the</a:t>
            </a:r>
            <a:r>
              <a:rPr lang="de-DE" sz="5400" dirty="0"/>
              <a:t> </a:t>
            </a:r>
            <a:r>
              <a:rPr lang="de-DE" sz="5400" dirty="0" err="1"/>
              <a:t>attention</a:t>
            </a:r>
            <a:endParaRPr lang="de-DE" sz="54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28113" y="5183201"/>
            <a:ext cx="3285506" cy="1220334"/>
          </a:xfrm>
        </p:spPr>
        <p:txBody>
          <a:bodyPr>
            <a:normAutofit/>
          </a:bodyPr>
          <a:lstStyle/>
          <a:p>
            <a:r>
              <a:rPr lang="de-DE" sz="2000" dirty="0"/>
              <a:t>Federico Cavedoni</a:t>
            </a:r>
          </a:p>
          <a:p>
            <a:r>
              <a:rPr lang="de-DE" sz="2000" dirty="0"/>
              <a:t>Francesco Bruno</a:t>
            </a:r>
          </a:p>
        </p:txBody>
      </p:sp>
    </p:spTree>
    <p:extLst>
      <p:ext uri="{BB962C8B-B14F-4D97-AF65-F5344CB8AC3E}">
        <p14:creationId xmlns:p14="http://schemas.microsoft.com/office/powerpoint/2010/main" val="3733950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State </a:t>
            </a:r>
            <a:r>
              <a:rPr lang="de-DE" err="1">
                <a:ea typeface="Calibri Light"/>
                <a:cs typeface="Calibri Light"/>
              </a:rPr>
              <a:t>of</a:t>
            </a:r>
            <a:r>
              <a:rPr lang="de-DE">
                <a:ea typeface="Calibri Light"/>
                <a:cs typeface="Calibri Light"/>
              </a:rPr>
              <a:t> </a:t>
            </a:r>
            <a:r>
              <a:rPr lang="de-DE" err="1">
                <a:ea typeface="Calibri Light"/>
                <a:cs typeface="Calibri Light"/>
              </a:rPr>
              <a:t>the</a:t>
            </a:r>
            <a:r>
              <a:rPr lang="de-DE">
                <a:ea typeface="Calibri Light"/>
                <a:cs typeface="Calibri Light"/>
              </a:rPr>
              <a:t> Art (1/4)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C8CB0CD-8823-2E87-940F-6E9D81DEAD5F}"/>
              </a:ext>
            </a:extLst>
          </p:cNvPr>
          <p:cNvSpPr txBox="1"/>
          <p:nvPr/>
        </p:nvSpPr>
        <p:spPr>
          <a:xfrm>
            <a:off x="925804" y="2234713"/>
            <a:ext cx="512037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/>
              <a:t>T-Mate by Toyota</a:t>
            </a:r>
          </a:p>
          <a:p>
            <a:endParaRPr lang="it-IT" sz="2400" b="1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/>
              <a:t>Emergency Detection Stop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it-IT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/>
              <a:t>Driver Monitor Camera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it-IT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err="1"/>
              <a:t>Rear</a:t>
            </a:r>
            <a:r>
              <a:rPr lang="it-IT" sz="2400"/>
              <a:t> </a:t>
            </a:r>
            <a:r>
              <a:rPr lang="it-IT" sz="2400" err="1"/>
              <a:t>Passenger</a:t>
            </a:r>
            <a:r>
              <a:rPr lang="it-IT" sz="2400"/>
              <a:t> Detection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039723D-6B69-5E87-58E8-A13334A07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34" r="20124"/>
          <a:stretch/>
        </p:blipFill>
        <p:spPr>
          <a:xfrm>
            <a:off x="6718328" y="2276024"/>
            <a:ext cx="2762250" cy="214315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7DECB6F-76E0-DA22-13D7-61A6FD1283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81" t="8304"/>
          <a:stretch/>
        </p:blipFill>
        <p:spPr>
          <a:xfrm>
            <a:off x="6718328" y="127635"/>
            <a:ext cx="4224707" cy="2052793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3E26BDF3-31A8-E7E1-C485-6C497222C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5413" y="2828272"/>
            <a:ext cx="1328899" cy="95315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60BA6C5-582A-828A-3125-5BD4AAC89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8328" y="4500577"/>
            <a:ext cx="4173969" cy="2281123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594868D-52F6-424A-43BB-B9446183CA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5992" y="2180428"/>
            <a:ext cx="677730" cy="48610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577FE7-8AEE-52FE-13A3-335A1BC5B647}"/>
              </a:ext>
            </a:extLst>
          </p:cNvPr>
          <p:cNvSpPr txBox="1"/>
          <p:nvPr/>
        </p:nvSpPr>
        <p:spPr>
          <a:xfrm>
            <a:off x="504825" y="6272784"/>
            <a:ext cx="376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t-IT" sz="1200">
                <a:hlinkClick r:id="rId6"/>
              </a:rPr>
              <a:t>https://www.toyota.it/mondo-toyota/sicurezza</a:t>
            </a:r>
            <a:endParaRPr lang="it-IT" sz="1200"/>
          </a:p>
        </p:txBody>
      </p:sp>
    </p:spTree>
    <p:extLst>
      <p:ext uri="{BB962C8B-B14F-4D97-AF65-F5344CB8AC3E}">
        <p14:creationId xmlns:p14="http://schemas.microsoft.com/office/powerpoint/2010/main" val="4144046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State </a:t>
            </a:r>
            <a:r>
              <a:rPr lang="de-DE" err="1">
                <a:ea typeface="Calibri Light"/>
                <a:cs typeface="Calibri Light"/>
              </a:rPr>
              <a:t>of</a:t>
            </a:r>
            <a:r>
              <a:rPr lang="de-DE">
                <a:ea typeface="Calibri Light"/>
                <a:cs typeface="Calibri Light"/>
              </a:rPr>
              <a:t> </a:t>
            </a:r>
            <a:r>
              <a:rPr lang="de-DE" err="1">
                <a:ea typeface="Calibri Light"/>
                <a:cs typeface="Calibri Light"/>
              </a:rPr>
              <a:t>the</a:t>
            </a:r>
            <a:r>
              <a:rPr lang="de-DE">
                <a:ea typeface="Calibri Light"/>
                <a:cs typeface="Calibri Light"/>
              </a:rPr>
              <a:t> Art (2/4)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4" name="Immagine 3" descr="Immagine che contiene cerchio, simbolo, trasporto, ruota&#10;&#10;Descrizione generata automaticamente">
            <a:extLst>
              <a:ext uri="{FF2B5EF4-FFF2-40B4-BE49-F238E27FC236}">
                <a16:creationId xmlns:a16="http://schemas.microsoft.com/office/drawing/2014/main" id="{F1A726E7-C277-D1B1-1850-AA18DDA6F0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106" y="2493672"/>
            <a:ext cx="639097" cy="63909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C6968A-A932-BCCB-FC34-F1AD8710CA91}"/>
              </a:ext>
            </a:extLst>
          </p:cNvPr>
          <p:cNvSpPr txBox="1"/>
          <p:nvPr/>
        </p:nvSpPr>
        <p:spPr>
          <a:xfrm>
            <a:off x="320873" y="2573364"/>
            <a:ext cx="5434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ATTENTION-ASSIST by MERCEDES-BEN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8475584-E2FE-2553-0328-3C0AAE678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4679" y="2448229"/>
            <a:ext cx="957816" cy="71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100E2FA-47E1-5ECA-44DF-27AD160D811C}"/>
              </a:ext>
            </a:extLst>
          </p:cNvPr>
          <p:cNvSpPr txBox="1"/>
          <p:nvPr/>
        </p:nvSpPr>
        <p:spPr>
          <a:xfrm>
            <a:off x="7096330" y="2573364"/>
            <a:ext cx="421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/>
              <a:t>DRIVE ASSIST by PEUGEOT</a:t>
            </a:r>
          </a:p>
        </p:txBody>
      </p:sp>
      <p:pic>
        <p:nvPicPr>
          <p:cNvPr id="18" name="Immagine 17" descr="Immagine che contiene Strumento di misurazione, manometro, testo, contagiri&#10;&#10;Descrizione generata automaticamente">
            <a:extLst>
              <a:ext uri="{FF2B5EF4-FFF2-40B4-BE49-F238E27FC236}">
                <a16:creationId xmlns:a16="http://schemas.microsoft.com/office/drawing/2014/main" id="{5141ED4F-1E48-F5F0-BFF4-348E2E477C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07" y="3564996"/>
            <a:ext cx="6010787" cy="2254045"/>
          </a:xfrm>
          <a:prstGeom prst="rect">
            <a:avLst/>
          </a:prstGeom>
        </p:spPr>
      </p:pic>
      <p:pic>
        <p:nvPicPr>
          <p:cNvPr id="22" name="Immagine 21" descr="Immagine che contiene veicolo, Veicolo terrestre, automobile, schermata&#10;&#10;Descrizione generata automaticamente">
            <a:extLst>
              <a:ext uri="{FF2B5EF4-FFF2-40B4-BE49-F238E27FC236}">
                <a16:creationId xmlns:a16="http://schemas.microsoft.com/office/drawing/2014/main" id="{287FBE56-6BCA-E87B-D9B5-9A596AF14B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3" b="12555"/>
          <a:stretch/>
        </p:blipFill>
        <p:spPr>
          <a:xfrm>
            <a:off x="6479458" y="3257036"/>
            <a:ext cx="5589435" cy="311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6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State </a:t>
            </a:r>
            <a:r>
              <a:rPr lang="de-DE" err="1">
                <a:ea typeface="Calibri Light"/>
                <a:cs typeface="Calibri Light"/>
              </a:rPr>
              <a:t>of</a:t>
            </a:r>
            <a:r>
              <a:rPr lang="de-DE">
                <a:ea typeface="Calibri Light"/>
                <a:cs typeface="Calibri Light"/>
              </a:rPr>
              <a:t> </a:t>
            </a:r>
            <a:r>
              <a:rPr lang="de-DE" err="1">
                <a:ea typeface="Calibri Light"/>
                <a:cs typeface="Calibri Light"/>
              </a:rPr>
              <a:t>the</a:t>
            </a:r>
            <a:r>
              <a:rPr lang="de-DE">
                <a:ea typeface="Calibri Light"/>
                <a:cs typeface="Calibri Light"/>
              </a:rPr>
              <a:t> Art (3/4)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A529025-C3B7-319E-DA17-90EFB6CEC310}"/>
              </a:ext>
            </a:extLst>
          </p:cNvPr>
          <p:cNvSpPr txBox="1"/>
          <p:nvPr/>
        </p:nvSpPr>
        <p:spPr>
          <a:xfrm>
            <a:off x="1024128" y="2180090"/>
            <a:ext cx="3705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/>
              <a:t>DRIVER ALERT by FORD</a:t>
            </a:r>
          </a:p>
        </p:txBody>
      </p:sp>
      <p:pic>
        <p:nvPicPr>
          <p:cNvPr id="6" name="Immagine 5" descr="Immagine che contiene logo, Carattere, Marchio, simbolo&#10;&#10;Descrizione generata automaticamente">
            <a:extLst>
              <a:ext uri="{FF2B5EF4-FFF2-40B4-BE49-F238E27FC236}">
                <a16:creationId xmlns:a16="http://schemas.microsoft.com/office/drawing/2014/main" id="{18C7A451-D054-A011-8FF2-8B69A03D7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316" y="3563513"/>
            <a:ext cx="1132392" cy="42685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CF991A0-3C75-97A9-6853-9D62F6EE9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016" y="1309252"/>
            <a:ext cx="5310654" cy="355189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DB39DE3-945D-706B-90CE-C11390174B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510" y="3085199"/>
            <a:ext cx="5310654" cy="337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256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State </a:t>
            </a:r>
            <a:r>
              <a:rPr lang="de-DE" err="1">
                <a:ea typeface="Calibri Light"/>
                <a:cs typeface="Calibri Light"/>
              </a:rPr>
              <a:t>of</a:t>
            </a:r>
            <a:r>
              <a:rPr lang="de-DE">
                <a:ea typeface="Calibri Light"/>
                <a:cs typeface="Calibri Light"/>
              </a:rPr>
              <a:t> </a:t>
            </a:r>
            <a:r>
              <a:rPr lang="de-DE" err="1">
                <a:ea typeface="Calibri Light"/>
                <a:cs typeface="Calibri Light"/>
              </a:rPr>
              <a:t>the</a:t>
            </a:r>
            <a:r>
              <a:rPr lang="de-DE">
                <a:ea typeface="Calibri Light"/>
                <a:cs typeface="Calibri Light"/>
              </a:rPr>
              <a:t> Art (4/4)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3D25B86-8F91-A163-91A5-56E41446CC6B}"/>
              </a:ext>
            </a:extLst>
          </p:cNvPr>
          <p:cNvSpPr txBox="1"/>
          <p:nvPr/>
        </p:nvSpPr>
        <p:spPr>
          <a:xfrm>
            <a:off x="681227" y="2057228"/>
            <a:ext cx="7605523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0" u="none" strike="noStrike" baseline="0">
                <a:latin typeface="Tw Cen MT (Corpo)"/>
              </a:rPr>
              <a:t>Design of Smart Steering Wheel for Unobtrusive Health and </a:t>
            </a:r>
            <a:r>
              <a:rPr lang="it-IT" sz="2400" b="1" i="0" u="none" strike="noStrike" baseline="0" err="1">
                <a:latin typeface="Tw Cen MT (Corpo)"/>
              </a:rPr>
              <a:t>Drowsiness</a:t>
            </a:r>
            <a:r>
              <a:rPr lang="it-IT" sz="2400" b="1" i="0" u="none" strike="noStrike" baseline="0">
                <a:latin typeface="Tw Cen MT (Corpo)"/>
              </a:rPr>
              <a:t> Monitoring</a:t>
            </a:r>
            <a:br>
              <a:rPr lang="it-IT" sz="2800" i="0" u="none" strike="noStrike" baseline="0">
                <a:latin typeface="Tw Cen MT (Corpo)"/>
              </a:rPr>
            </a:br>
            <a:r>
              <a:rPr lang="it-IT" sz="1200">
                <a:latin typeface="Tw Cen MT (Corpo)"/>
                <a:hlinkClick r:id="rId2"/>
              </a:rPr>
              <a:t>https://www.mdpi.com/1424-8220/21/16/5285</a:t>
            </a:r>
            <a:endParaRPr lang="it-IT" sz="120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200" b="1" i="0" u="none" strike="noStrike" baseline="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200" b="1"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b="1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0" u="none" strike="noStrike" baseline="0">
                <a:latin typeface="Tw Cen MT (Corpo)"/>
              </a:rPr>
              <a:t>Driver Vital Signs Monitoring Using</a:t>
            </a:r>
            <a:br>
              <a:rPr lang="en-US" sz="2400" b="1" i="0" u="none" strike="noStrike" baseline="0">
                <a:latin typeface="Tw Cen MT (Corpo)"/>
              </a:rPr>
            </a:br>
            <a:r>
              <a:rPr lang="it-IT" sz="2400" b="1" i="0" u="none" strike="noStrike" baseline="0" err="1">
                <a:latin typeface="Tw Cen MT (Corpo)"/>
              </a:rPr>
              <a:t>Millimeter</a:t>
            </a:r>
            <a:r>
              <a:rPr lang="it-IT" sz="2400" b="1" i="0" u="none" strike="noStrike" baseline="0">
                <a:latin typeface="Tw Cen MT (Corpo)"/>
              </a:rPr>
              <a:t> </a:t>
            </a:r>
            <a:r>
              <a:rPr lang="it-IT" sz="2400" b="1" i="0" u="none" strike="noStrike" baseline="0" err="1">
                <a:latin typeface="Tw Cen MT (Corpo)"/>
              </a:rPr>
              <a:t>Wave</a:t>
            </a:r>
            <a:r>
              <a:rPr lang="it-IT" sz="2400" b="1" i="0" u="none" strike="noStrike" baseline="0">
                <a:latin typeface="Tw Cen MT (Corpo)"/>
              </a:rPr>
              <a:t> Radio</a:t>
            </a:r>
            <a:br>
              <a:rPr lang="it-IT" sz="2800" b="1" i="0" u="none" strike="noStrike" baseline="0">
                <a:latin typeface="Tw Cen MT (Corpo)"/>
              </a:rPr>
            </a:br>
            <a:r>
              <a:rPr lang="it-IT" sz="1200">
                <a:latin typeface="Tw Cen MT (Corpo)"/>
                <a:hlinkClick r:id="rId3"/>
              </a:rPr>
              <a:t>https://ieeexplore.ieee.org/abstract/document/9615374?casa_token=M6LXft8mKGAAAAAA:6q_D-AZFErSj8-zDADY9Jr3E5jsF9uk2_-fL5LMsdKS0VvmRgMZl1-khlwde__6VOq2k_gxUew</a:t>
            </a:r>
            <a:endParaRPr lang="it-IT" sz="120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100" b="1" i="0" u="none" strike="noStrike" baseline="0">
              <a:solidFill>
                <a:srgbClr val="000000"/>
              </a:solidFill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100" b="1">
              <a:solidFill>
                <a:srgbClr val="000000"/>
              </a:solidFill>
              <a:latin typeface="Tw Cen MT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b="1">
              <a:solidFill>
                <a:srgbClr val="000000"/>
              </a:solidFill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2400" b="1" i="0" u="none" strike="noStrike" baseline="0">
                <a:solidFill>
                  <a:srgbClr val="000000"/>
                </a:solidFill>
                <a:latin typeface="Tw Cen MT (Corpo)"/>
              </a:rPr>
              <a:t>Driver Distraction Detection on Edge Devices via </a:t>
            </a:r>
            <a:r>
              <a:rPr lang="it-IT" sz="2400" b="1" i="0" u="none" strike="noStrike" baseline="0" err="1">
                <a:solidFill>
                  <a:srgbClr val="000000"/>
                </a:solidFill>
                <a:latin typeface="Tw Cen MT (Corpo)"/>
              </a:rPr>
              <a:t>Explainable</a:t>
            </a:r>
            <a:r>
              <a:rPr lang="it-IT" sz="2400" b="1" i="0" u="none" strike="noStrike" baseline="0">
                <a:solidFill>
                  <a:srgbClr val="000000"/>
                </a:solidFill>
                <a:latin typeface="Tw Cen MT (Corpo)"/>
              </a:rPr>
              <a:t> </a:t>
            </a:r>
            <a:r>
              <a:rPr lang="it-IT" sz="2400" b="1" i="0" u="none" strike="noStrike" baseline="0" err="1">
                <a:solidFill>
                  <a:srgbClr val="000000"/>
                </a:solidFill>
                <a:latin typeface="Tw Cen MT (Corpo)"/>
              </a:rPr>
              <a:t>Artificial</a:t>
            </a:r>
            <a:r>
              <a:rPr lang="it-IT" sz="2400" b="1" i="0" u="none" strike="noStrike" baseline="0">
                <a:solidFill>
                  <a:srgbClr val="000000"/>
                </a:solidFill>
                <a:latin typeface="Tw Cen MT (Corpo)"/>
              </a:rPr>
              <a:t> Intelligence (UNIPI)</a:t>
            </a:r>
            <a:br>
              <a:rPr lang="it-IT" sz="2800" b="1" i="0" u="none" strike="noStrike" baseline="0">
                <a:latin typeface="Tw Cen MT (Corpo)"/>
              </a:rPr>
            </a:br>
            <a:r>
              <a:rPr lang="it-IT" sz="1200">
                <a:latin typeface="Tw Cen MT (Corpo)"/>
                <a:hlinkClick r:id="rId4"/>
              </a:rPr>
              <a:t>https://www.iiis.org/DOI2023/SA300MJ/</a:t>
            </a:r>
            <a:endParaRPr lang="it-IT" sz="1200">
              <a:latin typeface="Tw Cen MT (Corpo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200">
              <a:latin typeface="Tw Cen MT (Corpo)"/>
            </a:endParaRPr>
          </a:p>
        </p:txBody>
      </p:sp>
      <p:pic>
        <p:nvPicPr>
          <p:cNvPr id="4" name="Immagine 3" descr="Immagine che contiene clipart, Elementi grafici, simbolo, design&#10;&#10;Descrizione generata automaticamente">
            <a:extLst>
              <a:ext uri="{FF2B5EF4-FFF2-40B4-BE49-F238E27FC236}">
                <a16:creationId xmlns:a16="http://schemas.microsoft.com/office/drawing/2014/main" id="{DE860B6B-6151-71AB-DE53-C236F37DFE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525" y="1952453"/>
            <a:ext cx="1276350" cy="1276350"/>
          </a:xfrm>
          <a:prstGeom prst="rect">
            <a:avLst/>
          </a:prstGeom>
        </p:spPr>
      </p:pic>
      <p:pic>
        <p:nvPicPr>
          <p:cNvPr id="2050" name="Picture 2" descr="Sensor Icon Images – Browse 120,113 Stock Photos, Vectors, and Video |  Adobe Stock">
            <a:extLst>
              <a:ext uri="{FF2B5EF4-FFF2-40B4-BE49-F238E27FC236}">
                <a16:creationId xmlns:a16="http://schemas.microsoft.com/office/drawing/2014/main" id="{08CB81DD-430B-9478-CE5B-D9E2797D2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525" y="3410123"/>
            <a:ext cx="127635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reless driver phone talking icon. Outline careless driver phone talking vector icon color flat isolated">
            <a:extLst>
              <a:ext uri="{FF2B5EF4-FFF2-40B4-BE49-F238E27FC236}">
                <a16:creationId xmlns:a16="http://schemas.microsoft.com/office/drawing/2014/main" id="{8E03C8B1-6163-B781-BBD3-8C99CED53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150" y="4996434"/>
            <a:ext cx="127635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313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57089" y="637210"/>
            <a:ext cx="9720072" cy="1499616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Market Analysis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EEB685D5-FEF5-5CDD-5BAC-5E908E9E4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410793"/>
              </p:ext>
            </p:extLst>
          </p:nvPr>
        </p:nvGraphicFramePr>
        <p:xfrm>
          <a:off x="1438975" y="1858297"/>
          <a:ext cx="9314049" cy="4219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476">
                  <a:extLst>
                    <a:ext uri="{9D8B030D-6E8A-4147-A177-3AD203B41FA5}">
                      <a16:colId xmlns:a16="http://schemas.microsoft.com/office/drawing/2014/main" val="3071362804"/>
                    </a:ext>
                  </a:extLst>
                </a:gridCol>
                <a:gridCol w="2137603">
                  <a:extLst>
                    <a:ext uri="{9D8B030D-6E8A-4147-A177-3AD203B41FA5}">
                      <a16:colId xmlns:a16="http://schemas.microsoft.com/office/drawing/2014/main" val="4042617428"/>
                    </a:ext>
                  </a:extLst>
                </a:gridCol>
                <a:gridCol w="2152202">
                  <a:extLst>
                    <a:ext uri="{9D8B030D-6E8A-4147-A177-3AD203B41FA5}">
                      <a16:colId xmlns:a16="http://schemas.microsoft.com/office/drawing/2014/main" val="3445109464"/>
                    </a:ext>
                  </a:extLst>
                </a:gridCol>
                <a:gridCol w="2123768">
                  <a:extLst>
                    <a:ext uri="{9D8B030D-6E8A-4147-A177-3AD203B41FA5}">
                      <a16:colId xmlns:a16="http://schemas.microsoft.com/office/drawing/2014/main" val="1991479406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Vital Signal Monitoring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Child Detection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Driver Distraction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0035329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lvl="1" algn="l"/>
                      <a:r>
                        <a:rPr lang="it-IT" sz="2000" b="1"/>
                        <a:t>          T-MATE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6607592"/>
                  </a:ext>
                </a:extLst>
              </a:tr>
              <a:tr h="828537">
                <a:tc>
                  <a:txBody>
                    <a:bodyPr/>
                    <a:lstStyle/>
                    <a:p>
                      <a:pPr algn="ctr"/>
                      <a:r>
                        <a:rPr lang="it-IT" b="1"/>
                        <a:t>           ATTENTION</a:t>
                      </a:r>
                    </a:p>
                    <a:p>
                      <a:pPr algn="ctr"/>
                      <a:r>
                        <a:rPr lang="it-IT" b="1"/>
                        <a:t>          ASSIST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2254998"/>
                  </a:ext>
                </a:extLst>
              </a:tr>
              <a:tr h="796790">
                <a:tc>
                  <a:txBody>
                    <a:bodyPr/>
                    <a:lstStyle/>
                    <a:p>
                      <a:pPr algn="ctr"/>
                      <a:r>
                        <a:rPr lang="it-IT" sz="2000" b="1"/>
                        <a:t>               DRIVER ALERT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3342861"/>
                  </a:ext>
                </a:extLst>
              </a:tr>
              <a:tr h="828537">
                <a:tc>
                  <a:txBody>
                    <a:bodyPr/>
                    <a:lstStyle/>
                    <a:p>
                      <a:pPr algn="ctr"/>
                      <a:r>
                        <a:rPr lang="it-IT" sz="2000" b="1"/>
                        <a:t>              DRIVE ASSIST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577719"/>
                  </a:ext>
                </a:extLst>
              </a:tr>
            </a:tbl>
          </a:graphicData>
        </a:graphic>
      </p:graphicFrame>
      <p:pic>
        <p:nvPicPr>
          <p:cNvPr id="13" name="Immagine 12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05115B9E-E5EF-920D-0B20-676F9DC36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701" y="2872397"/>
            <a:ext cx="561424" cy="561424"/>
          </a:xfrm>
          <a:prstGeom prst="rect">
            <a:avLst/>
          </a:prstGeom>
        </p:spPr>
      </p:pic>
      <p:pic>
        <p:nvPicPr>
          <p:cNvPr id="25" name="Immagine 24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92187870-B629-730A-5FFB-24C2F3CBC7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021" y="2841852"/>
            <a:ext cx="572282" cy="572282"/>
          </a:xfrm>
          <a:prstGeom prst="rect">
            <a:avLst/>
          </a:prstGeom>
        </p:spPr>
      </p:pic>
      <p:pic>
        <p:nvPicPr>
          <p:cNvPr id="32" name="Immagine 31" descr="Immagine che contiene cerchio, simbolo, trasporto, ruota&#10;&#10;Descrizione generata automaticamente">
            <a:extLst>
              <a:ext uri="{FF2B5EF4-FFF2-40B4-BE49-F238E27FC236}">
                <a16:creationId xmlns:a16="http://schemas.microsoft.com/office/drawing/2014/main" id="{3B631426-C7A5-063A-5F60-56596FC6CC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31" y="3799470"/>
            <a:ext cx="474361" cy="474361"/>
          </a:xfrm>
          <a:prstGeom prst="rect">
            <a:avLst/>
          </a:prstGeom>
        </p:spPr>
      </p:pic>
      <p:pic>
        <p:nvPicPr>
          <p:cNvPr id="35" name="Immagine 34" descr="Immagine che contiene simbolo, cerchio, logo, bianco e nero&#10;&#10;Descrizione generata automaticamente">
            <a:extLst>
              <a:ext uri="{FF2B5EF4-FFF2-40B4-BE49-F238E27FC236}">
                <a16:creationId xmlns:a16="http://schemas.microsoft.com/office/drawing/2014/main" id="{702C9B9C-51C5-D42A-CB2A-C695DBF7292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44"/>
          <a:stretch/>
        </p:blipFill>
        <p:spPr>
          <a:xfrm>
            <a:off x="1551231" y="2969832"/>
            <a:ext cx="759175" cy="474361"/>
          </a:xfrm>
          <a:prstGeom prst="rect">
            <a:avLst/>
          </a:prstGeom>
        </p:spPr>
      </p:pic>
      <p:pic>
        <p:nvPicPr>
          <p:cNvPr id="48" name="Immagine 47" descr="Immagine che contiene logo, Carattere, Marchio, simbolo&#10;&#10;Descrizione generata automaticamente">
            <a:extLst>
              <a:ext uri="{FF2B5EF4-FFF2-40B4-BE49-F238E27FC236}">
                <a16:creationId xmlns:a16="http://schemas.microsoft.com/office/drawing/2014/main" id="{8F846DB5-CCF2-E699-0B5C-2FED881C0C6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033" y="4676158"/>
            <a:ext cx="1040062" cy="392055"/>
          </a:xfrm>
          <a:prstGeom prst="rect">
            <a:avLst/>
          </a:prstGeom>
        </p:spPr>
      </p:pic>
      <p:pic>
        <p:nvPicPr>
          <p:cNvPr id="3" name="Immagine 2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0D57BD09-090E-310E-C02D-6633CFDF19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068" y="3776739"/>
            <a:ext cx="561424" cy="561424"/>
          </a:xfrm>
          <a:prstGeom prst="rect">
            <a:avLst/>
          </a:prstGeom>
        </p:spPr>
      </p:pic>
      <p:pic>
        <p:nvPicPr>
          <p:cNvPr id="4" name="Immagine 3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1A74B2D8-906C-BFBC-2EFD-3E7FE3933F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944" y="4549762"/>
            <a:ext cx="561424" cy="561424"/>
          </a:xfrm>
          <a:prstGeom prst="rect">
            <a:avLst/>
          </a:prstGeom>
        </p:spPr>
      </p:pic>
      <p:pic>
        <p:nvPicPr>
          <p:cNvPr id="5" name="Immagine 4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2480C485-92A1-9576-E628-2CD11A67FB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879" y="3738536"/>
            <a:ext cx="561424" cy="561424"/>
          </a:xfrm>
          <a:prstGeom prst="rect">
            <a:avLst/>
          </a:prstGeom>
        </p:spPr>
      </p:pic>
      <p:pic>
        <p:nvPicPr>
          <p:cNvPr id="8" name="Immagine 7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BCD37D6E-ED1D-22DB-CB06-743194FF5B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787" y="2886184"/>
            <a:ext cx="572282" cy="572282"/>
          </a:xfrm>
          <a:prstGeom prst="rect">
            <a:avLst/>
          </a:prstGeom>
        </p:spPr>
      </p:pic>
      <p:pic>
        <p:nvPicPr>
          <p:cNvPr id="9" name="Immagine 8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F577E648-9F72-4F31-9A2A-0DD9D8EE41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192" y="3782868"/>
            <a:ext cx="572282" cy="572282"/>
          </a:xfrm>
          <a:prstGeom prst="rect">
            <a:avLst/>
          </a:prstGeom>
        </p:spPr>
      </p:pic>
      <p:pic>
        <p:nvPicPr>
          <p:cNvPr id="10" name="Immagine 9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D695F6D0-9DEE-0419-19AD-B68A5D3DD5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787" y="4522263"/>
            <a:ext cx="572282" cy="572282"/>
          </a:xfrm>
          <a:prstGeom prst="rect">
            <a:avLst/>
          </a:prstGeom>
        </p:spPr>
      </p:pic>
      <p:pic>
        <p:nvPicPr>
          <p:cNvPr id="12" name="Immagine 11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F149B853-0B22-126E-FF2B-11B92F4DFD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787" y="5367507"/>
            <a:ext cx="572282" cy="5722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5B0BFAD-EF58-5662-ABC5-4D18F027B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419" y="5446690"/>
            <a:ext cx="561425" cy="41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magine 13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5D8E13E3-0C8D-2F06-0514-3437AC4816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879" y="5378365"/>
            <a:ext cx="561424" cy="561424"/>
          </a:xfrm>
          <a:prstGeom prst="rect">
            <a:avLst/>
          </a:prstGeom>
        </p:spPr>
      </p:pic>
      <p:pic>
        <p:nvPicPr>
          <p:cNvPr id="15" name="Immagine 14" descr="Immagine che contiene simbolo, cerchio, Elementi grafici, Carattere&#10;&#10;Descrizione generata automaticamente">
            <a:extLst>
              <a:ext uri="{FF2B5EF4-FFF2-40B4-BE49-F238E27FC236}">
                <a16:creationId xmlns:a16="http://schemas.microsoft.com/office/drawing/2014/main" id="{E5BA0A07-3296-65D4-2575-31BA0ECC26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944" y="5367507"/>
            <a:ext cx="561424" cy="561424"/>
          </a:xfrm>
          <a:prstGeom prst="rect">
            <a:avLst/>
          </a:prstGeom>
        </p:spPr>
      </p:pic>
      <p:pic>
        <p:nvPicPr>
          <p:cNvPr id="11" name="Immagine 10" descr="Immagine che contiene Elementi grafici, cerchio, Policromia, simbolo&#10;&#10;Descrizione generata automaticamente">
            <a:extLst>
              <a:ext uri="{FF2B5EF4-FFF2-40B4-BE49-F238E27FC236}">
                <a16:creationId xmlns:a16="http://schemas.microsoft.com/office/drawing/2014/main" id="{2E651086-10A1-122D-9378-34FFD484FD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021" y="4549762"/>
            <a:ext cx="572282" cy="57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59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DAE4814A-3D42-B290-0441-6FC4D50E7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5" t="10768" r="463" b="6664"/>
          <a:stretch/>
        </p:blipFill>
        <p:spPr>
          <a:xfrm>
            <a:off x="1519083" y="1323950"/>
            <a:ext cx="9215592" cy="490970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26B2FFB-109B-7E1B-9E11-BB251B0D0262}"/>
              </a:ext>
            </a:extLst>
          </p:cNvPr>
          <p:cNvSpPr txBox="1"/>
          <p:nvPr/>
        </p:nvSpPr>
        <p:spPr>
          <a:xfrm>
            <a:off x="53641" y="6298423"/>
            <a:ext cx="120847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it-IT" sz="1000">
                <a:effectLst/>
                <a:latin typeface="-apple-system"/>
                <a:hlinkClick r:id="rId3" tooltip="https://www.google.com/url?sa=t&amp;rct=j&amp;q=&amp;esrc=s&amp;source=web&amp;cd=&amp;ved=2ahukewjt8sfnxeucaxudsfedhcbed2aqfnoecbkqaq&amp;url=https%3a%2f%2fcasr.adelaide.edu.au%2fcasrpubfile%2f1151%2fcasrmedicalconditionscrashcausation-1253.pdf&amp;usg=aovvaw1w0m53nvsb3qghgr1nhdpb&amp;opi=89978449"/>
              </a:rPr>
              <a:t>https://www.google.com/url?sa=t&amp;rct=j&amp;q=&amp;esrc=s&amp;source=web&amp;cd=&amp;ved=2ahUKEwjT8sfNxeuCAxUdSfEDHcBeD2AQFnoECBkQAQ&amp;url=https%3A%2F%2Fcasr.adelaide.edu.au%2Fcasrpubfile%2F1151%2FCASRmedicalconditionscrashcausation-1253.pdf&amp;usg=AOvVaw1w0m53NVsb3qGhGR1NHdpB&amp;opi=89978449</a:t>
            </a:r>
            <a:endParaRPr lang="it-IT" sz="1000">
              <a:effectLst/>
              <a:latin typeface="-apple-system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94FB37E-5BE6-6C4E-5F0B-A064B5258F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33468" y="214773"/>
            <a:ext cx="8048625" cy="1142079"/>
          </a:xfrm>
        </p:spPr>
        <p:txBody>
          <a:bodyPr>
            <a:normAutofit/>
          </a:bodyPr>
          <a:lstStyle/>
          <a:p>
            <a:r>
              <a:rPr lang="de-DE">
                <a:ea typeface="Calibri Light"/>
                <a:cs typeface="Calibri Light"/>
              </a:rPr>
              <a:t>Health-</a:t>
            </a:r>
            <a:r>
              <a:rPr lang="de-DE" err="1">
                <a:ea typeface="Calibri Light"/>
                <a:cs typeface="Calibri Light"/>
              </a:rPr>
              <a:t>related</a:t>
            </a:r>
            <a:r>
              <a:rPr lang="de-DE">
                <a:ea typeface="Calibri Light"/>
                <a:cs typeface="Calibri Light"/>
              </a:rPr>
              <a:t> </a:t>
            </a:r>
            <a:r>
              <a:rPr lang="de-DE" err="1">
                <a:ea typeface="Calibri Light"/>
                <a:cs typeface="Calibri Light"/>
              </a:rPr>
              <a:t>car</a:t>
            </a:r>
            <a:r>
              <a:rPr lang="de-DE">
                <a:ea typeface="Calibri Light"/>
                <a:cs typeface="Calibri Light"/>
              </a:rPr>
              <a:t> </a:t>
            </a:r>
            <a:r>
              <a:rPr lang="de-DE" err="1">
                <a:ea typeface="Calibri Light"/>
                <a:cs typeface="Calibri Light"/>
              </a:rPr>
              <a:t>accident</a:t>
            </a:r>
            <a:r>
              <a:rPr lang="de-DE">
                <a:ea typeface="Calibri Light"/>
                <a:cs typeface="Calibri Light"/>
              </a:rPr>
              <a:t> </a:t>
            </a:r>
            <a:r>
              <a:rPr lang="de-DE" err="1">
                <a:ea typeface="Calibri Light"/>
                <a:cs typeface="Calibri Light"/>
              </a:rPr>
              <a:t>causes</a:t>
            </a:r>
            <a:endParaRPr lang="de-DE">
              <a:latin typeface="Calibri Light"/>
              <a:ea typeface="Calibri Light"/>
              <a:cs typeface="Calibri Light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53BF7921-8C48-2D60-05AA-0CD8FA582C72}"/>
              </a:ext>
            </a:extLst>
          </p:cNvPr>
          <p:cNvCxnSpPr/>
          <p:nvPr/>
        </p:nvCxnSpPr>
        <p:spPr>
          <a:xfrm>
            <a:off x="904714" y="346126"/>
            <a:ext cx="0" cy="73342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503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0f45cf0-0979-46a5-803b-49ea078448ff" xsi:nil="true"/>
    <lcf76f155ced4ddcb4097134ff3c332f xmlns="d73229f1-3a5f-4344-bf7d-2ac33c316928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1E4B8F4311494D853D1D1403F9AC06" ma:contentTypeVersion="10" ma:contentTypeDescription="Create a new document." ma:contentTypeScope="" ma:versionID="1146c984cf06f21e25f29df43d1f6823">
  <xsd:schema xmlns:xsd="http://www.w3.org/2001/XMLSchema" xmlns:xs="http://www.w3.org/2001/XMLSchema" xmlns:p="http://schemas.microsoft.com/office/2006/metadata/properties" xmlns:ns2="d73229f1-3a5f-4344-bf7d-2ac33c316928" xmlns:ns3="e0f45cf0-0979-46a5-803b-49ea078448ff" targetNamespace="http://schemas.microsoft.com/office/2006/metadata/properties" ma:root="true" ma:fieldsID="ee5941d5688adffc1e5efb6742f4c3d4" ns2:_="" ns3:_="">
    <xsd:import namespace="d73229f1-3a5f-4344-bf7d-2ac33c316928"/>
    <xsd:import namespace="e0f45cf0-0979-46a5-803b-49ea078448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229f1-3a5f-4344-bf7d-2ac33c3169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916a575-a2c4-47fb-bb3c-b06084ed581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f45cf0-0979-46a5-803b-49ea078448f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62024e9-bca5-4ae3-adfc-dae5c4bdc204}" ma:internalName="TaxCatchAll" ma:showField="CatchAllData" ma:web="e0f45cf0-0979-46a5-803b-49ea078448f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E3727A-26BD-472A-8698-61576C7607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69446F-556C-4D54-8177-5E4C33E70162}">
  <ds:schemaRefs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d73229f1-3a5f-4344-bf7d-2ac33c316928"/>
    <ds:schemaRef ds:uri="http://www.w3.org/XML/1998/namespace"/>
    <ds:schemaRef ds:uri="e0f45cf0-0979-46a5-803b-49ea078448ff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13220AF-5A84-47F2-B5B3-ABB980CC5070}">
  <ds:schemaRefs>
    <ds:schemaRef ds:uri="d73229f1-3a5f-4344-bf7d-2ac33c316928"/>
    <ds:schemaRef ds:uri="e0f45cf0-0979-46a5-803b-49ea078448f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2480</Words>
  <Application>Microsoft Office PowerPoint</Application>
  <PresentationFormat>Widescreen</PresentationFormat>
  <Paragraphs>348</Paragraphs>
  <Slides>38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9" baseType="lpstr">
      <vt:lpstr>-apple-system</vt:lpstr>
      <vt:lpstr>Arial</vt:lpstr>
      <vt:lpstr>Calibri</vt:lpstr>
      <vt:lpstr>Calibri Light</vt:lpstr>
      <vt:lpstr>Courier New</vt:lpstr>
      <vt:lpstr>Symbol</vt:lpstr>
      <vt:lpstr>Tw Cen MT</vt:lpstr>
      <vt:lpstr>Tw Cen MT (Corpo)</vt:lpstr>
      <vt:lpstr>Tw Cen MT Condensed</vt:lpstr>
      <vt:lpstr>Wingdings 3</vt:lpstr>
      <vt:lpstr>Integral</vt:lpstr>
      <vt:lpstr>Safety Driving Recognition</vt:lpstr>
      <vt:lpstr>Safety Driving Recognition</vt:lpstr>
      <vt:lpstr>Safety Driver Conditions MONITORING</vt:lpstr>
      <vt:lpstr>State of the Art (1/4)</vt:lpstr>
      <vt:lpstr>State of the Art (2/4)</vt:lpstr>
      <vt:lpstr>State of the Art (3/4)</vt:lpstr>
      <vt:lpstr>State of the Art (4/4)</vt:lpstr>
      <vt:lpstr>Market Analysis</vt:lpstr>
      <vt:lpstr>Health-related car accident causes</vt:lpstr>
      <vt:lpstr>Technologies analysis</vt:lpstr>
      <vt:lpstr>USER SPECIFICATIONS</vt:lpstr>
      <vt:lpstr>PRODUCT SPECIFICATIONS</vt:lpstr>
      <vt:lpstr>ENABLING TECHNOLOGIES (1/2)</vt:lpstr>
      <vt:lpstr>ENABLING TECHNOLOGIES (2/2)</vt:lpstr>
      <vt:lpstr>PRODUCT ARCHITECTURE</vt:lpstr>
      <vt:lpstr>PROFILE ANALYSIS</vt:lpstr>
      <vt:lpstr>WORK PACKAGE 1 (1/4)</vt:lpstr>
      <vt:lpstr>WORK PACKAGE 1 (2/4)</vt:lpstr>
      <vt:lpstr>WORK PACKAGE 1 (3/4)</vt:lpstr>
      <vt:lpstr>WORK PACKAGE 1 (4/4)</vt:lpstr>
      <vt:lpstr>WORK PACKAGE 2 (1/4)</vt:lpstr>
      <vt:lpstr>WORK PACKAGE 2 (2/4)</vt:lpstr>
      <vt:lpstr>WORK PACKAGE 2 (3/4)</vt:lpstr>
      <vt:lpstr>WORK PACKAGE 2 (4/4)</vt:lpstr>
      <vt:lpstr>WORK PACKAGE 3 (1/4)</vt:lpstr>
      <vt:lpstr>WORK PACKAGE 3 (2/4)</vt:lpstr>
      <vt:lpstr>WORK PACKAGE 3 (3/4)</vt:lpstr>
      <vt:lpstr>WORK PACKAGE 3 (4/4)</vt:lpstr>
      <vt:lpstr>WORK PACKAGE 4 (1/4)</vt:lpstr>
      <vt:lpstr>WORK PACKAGE 4 (2/4)</vt:lpstr>
      <vt:lpstr>WORK PACKAGE 4 (3/4)</vt:lpstr>
      <vt:lpstr>WORK PACKAGE 4 (4/4)</vt:lpstr>
      <vt:lpstr>GAANT CHART</vt:lpstr>
      <vt:lpstr>RISK ANALYSIS (1/2)</vt:lpstr>
      <vt:lpstr>RISK ANALYSIS (2/2)</vt:lpstr>
      <vt:lpstr>rEFERENCES (1/2)</vt:lpstr>
      <vt:lpstr>rEFERENCES (2/2)</vt:lpstr>
      <vt:lpstr>Thanks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Bruno</dc:creator>
  <cp:lastModifiedBy>Francesco Bruno</cp:lastModifiedBy>
  <cp:revision>4</cp:revision>
  <dcterms:created xsi:type="dcterms:W3CDTF">2023-11-10T17:39:16Z</dcterms:created>
  <dcterms:modified xsi:type="dcterms:W3CDTF">2024-02-04T15:47:29Z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0x010100351E4B8F4311494D853D1D1403F9AC06</vt:lpwstr>
  </property>
  <property fmtid="{D5CDD505-2E9C-101B-9397-08002B2CF9AE}" pid="3" name="MediaServiceImageTags">
    <vt:lpwstr/>
  </property>
</Properties>
</file>

<file path=docProps/thumbnail.jpeg>
</file>